
<file path=[Content_Types].xml><?xml version="1.0" encoding="utf-8"?>
<Types xmlns="http://schemas.openxmlformats.org/package/2006/content-types">
  <Default Extension="jpeg" ContentType="image/jpe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72" r:id="rId4"/>
    <p:sldId id="274" r:id="rId6"/>
    <p:sldId id="1740" r:id="rId7"/>
    <p:sldId id="1750" r:id="rId8"/>
    <p:sldId id="1752" r:id="rId9"/>
    <p:sldId id="1751" r:id="rId10"/>
    <p:sldId id="1739" r:id="rId11"/>
    <p:sldId id="1757" r:id="rId12"/>
    <p:sldId id="1759" r:id="rId13"/>
    <p:sldId id="1760" r:id="rId14"/>
    <p:sldId id="1754" r:id="rId15"/>
    <p:sldId id="1756" r:id="rId16"/>
    <p:sldId id="1755" r:id="rId17"/>
    <p:sldId id="1761" r:id="rId18"/>
    <p:sldId id="1747" r:id="rId19"/>
    <p:sldId id="1762" r:id="rId20"/>
    <p:sldId id="1763" r:id="rId21"/>
    <p:sldId id="17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作品展示" id="{AF09BF2D-23CF-4AAF-9D23-47BEF36CCF7E}">
          <p14:sldIdLst>
            <p14:sldId id="272"/>
            <p14:sldId id="274"/>
            <p14:sldId id="1740"/>
            <p14:sldId id="1750"/>
            <p14:sldId id="1752"/>
            <p14:sldId id="1751"/>
            <p14:sldId id="1739"/>
            <p14:sldId id="1757"/>
            <p14:sldId id="1759"/>
            <p14:sldId id="1754"/>
            <p14:sldId id="1756"/>
            <p14:sldId id="1761"/>
            <p14:sldId id="1762"/>
            <p14:sldId id="1763"/>
            <p14:sldId id="1764"/>
            <p14:sldId id="1760"/>
            <p14:sldId id="1755"/>
            <p14:sldId id="174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9950"/>
    <a:srgbClr val="279952"/>
    <a:srgbClr val="BB1C22"/>
    <a:srgbClr val="25BC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1" d="100"/>
          <a:sy n="61" d="100"/>
        </p:scale>
        <p:origin x="903" y="33"/>
      </p:cViewPr>
      <p:guideLst>
        <p:guide orient="horz" pos="2205"/>
        <p:guide pos="8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3CB31A-2CE6-44DF-BE37-E7B292522088}"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ECD535-159D-498B-B011-25483854350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FBB52C-C355-4E5F-9071-09E9FD2E9BB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gr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5.GIF"/><Relationship Id="rId2" Type="http://schemas.openxmlformats.org/officeDocument/2006/relationships/image" Target="../media/image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b="1" dirty="0">
                <a:solidFill>
                  <a:srgbClr val="289A53"/>
                </a:solidFill>
              </a:rPr>
              <a:t>基金调研报告</a:t>
            </a:r>
            <a:endParaRPr lang="en-US" b="1" dirty="0">
              <a:solidFill>
                <a:srgbClr val="289A53"/>
              </a:solidFill>
            </a:endParaRPr>
          </a:p>
        </p:txBody>
      </p:sp>
      <p:sp>
        <p:nvSpPr>
          <p:cNvPr id="6" name="Trapezoid 15"/>
          <p:cNvSpPr/>
          <p:nvPr/>
        </p:nvSpPr>
        <p:spPr>
          <a:xfrm flipV="1">
            <a:off x="-2946399" y="-1041400"/>
            <a:ext cx="3896724" cy="4470400"/>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blipFill dpi="0" rotWithShape="1">
            <a:blip r:embed="rId1"/>
            <a:srcRect/>
            <a:stretch>
              <a:fillRect l="75612" t="-27067" r="-75612" b="232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4" name="TextBox 3"/>
          <p:cNvSpPr txBox="1"/>
          <p:nvPr/>
        </p:nvSpPr>
        <p:spPr>
          <a:xfrm>
            <a:off x="5080000" y="4558359"/>
            <a:ext cx="1996694" cy="769437"/>
          </a:xfrm>
          <a:prstGeom prst="rect">
            <a:avLst/>
          </a:prstGeom>
          <a:noFill/>
        </p:spPr>
        <p:txBody>
          <a:bodyPr wrap="none" lIns="121917" tIns="60958" rIns="121917" bIns="60958" rtlCol="0">
            <a:spAutoFit/>
          </a:bodyPr>
          <a:lstStyle/>
          <a:p>
            <a:r>
              <a:rPr lang="zh-CN" altLang="en-US" sz="2100" b="1" dirty="0">
                <a:solidFill>
                  <a:srgbClr val="16562E"/>
                </a:solidFill>
              </a:rPr>
              <a:t>答辩人</a:t>
            </a:r>
            <a:r>
              <a:rPr lang="en-US" altLang="zh-CN" sz="2100" b="1" dirty="0">
                <a:solidFill>
                  <a:srgbClr val="16562E"/>
                </a:solidFill>
              </a:rPr>
              <a:t>: </a:t>
            </a:r>
            <a:r>
              <a:rPr lang="zh-CN" altLang="en-US" sz="2100" b="1" dirty="0">
                <a:solidFill>
                  <a:srgbClr val="16562E"/>
                </a:solidFill>
              </a:rPr>
              <a:t>熊琪琳</a:t>
            </a:r>
            <a:endParaRPr lang="en-US" sz="2100" b="1" dirty="0">
              <a:solidFill>
                <a:srgbClr val="16562E"/>
              </a:solidFill>
            </a:endParaRPr>
          </a:p>
          <a:p>
            <a:endParaRPr lang="en-US" sz="2100" b="1" dirty="0">
              <a:solidFill>
                <a:srgbClr val="16562E"/>
              </a:solidFill>
            </a:endParaRPr>
          </a:p>
        </p:txBody>
      </p:sp>
      <p:sp>
        <p:nvSpPr>
          <p:cNvPr id="5" name="Rectangle 4"/>
          <p:cNvSpPr/>
          <p:nvPr/>
        </p:nvSpPr>
        <p:spPr>
          <a:xfrm>
            <a:off x="2540001" y="2413000"/>
            <a:ext cx="60959" cy="1016000"/>
          </a:xfrm>
          <a:prstGeom prst="rect">
            <a:avLst/>
          </a:prstGeom>
          <a:gradFill flip="none" rotWithShape="1">
            <a:gsLst>
              <a:gs pos="0">
                <a:srgbClr val="289A53">
                  <a:shade val="30000"/>
                  <a:satMod val="115000"/>
                </a:srgbClr>
              </a:gs>
              <a:gs pos="50000">
                <a:srgbClr val="289A53">
                  <a:shade val="67500"/>
                  <a:satMod val="115000"/>
                </a:srgbClr>
              </a:gs>
              <a:gs pos="100000">
                <a:srgbClr val="289A53">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13" name="Rectangle 12"/>
          <p:cNvSpPr/>
          <p:nvPr/>
        </p:nvSpPr>
        <p:spPr>
          <a:xfrm flipH="1" flipV="1">
            <a:off x="9550399" y="2413000"/>
            <a:ext cx="60959" cy="1016000"/>
          </a:xfrm>
          <a:prstGeom prst="rect">
            <a:avLst/>
          </a:prstGeom>
          <a:gradFill flip="none" rotWithShape="1">
            <a:gsLst>
              <a:gs pos="0">
                <a:srgbClr val="289A53">
                  <a:shade val="30000"/>
                  <a:satMod val="115000"/>
                </a:srgbClr>
              </a:gs>
              <a:gs pos="50000">
                <a:srgbClr val="289A53">
                  <a:shade val="67500"/>
                  <a:satMod val="115000"/>
                </a:srgbClr>
              </a:gs>
              <a:gs pos="100000">
                <a:srgbClr val="289A53">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20" name="Trapezoid 15"/>
          <p:cNvSpPr/>
          <p:nvPr/>
        </p:nvSpPr>
        <p:spPr>
          <a:xfrm flipH="1">
            <a:off x="11355466" y="3460192"/>
            <a:ext cx="3896724" cy="4470400"/>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blipFill dpi="0" rotWithShape="1">
            <a:blip r:embed="rId1"/>
            <a:srcRect/>
            <a:stretch>
              <a:fillRect l="75612" t="-27067" r="-75612" b="232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pic>
        <p:nvPicPr>
          <p:cNvPr id="7" name="Picture 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8939" r="89385"/>
                    </a14:imgEffect>
                  </a14:imgLayer>
                </a14:imgProps>
              </a:ext>
              <a:ext uri="{28A0092B-C50C-407E-A947-70E740481C1C}">
                <a14:useLocalDpi xmlns:a14="http://schemas.microsoft.com/office/drawing/2010/main" val="0"/>
              </a:ext>
            </a:extLst>
          </a:blip>
          <a:stretch>
            <a:fillRect/>
          </a:stretch>
        </p:blipFill>
        <p:spPr>
          <a:xfrm>
            <a:off x="5630113" y="5588603"/>
            <a:ext cx="937079" cy="937079"/>
          </a:xfrm>
          <a:prstGeom prst="rect">
            <a:avLst/>
          </a:prstGeom>
        </p:spPr>
      </p:pic>
      <p:grpSp>
        <p:nvGrpSpPr>
          <p:cNvPr id="8" name="Group 7"/>
          <p:cNvGrpSpPr/>
          <p:nvPr/>
        </p:nvGrpSpPr>
        <p:grpSpPr>
          <a:xfrm>
            <a:off x="-2641605" y="-635000"/>
            <a:ext cx="4427887" cy="5033397"/>
            <a:chOff x="-1981204" y="-476250"/>
            <a:chExt cx="3320915" cy="3775048"/>
          </a:xfrm>
        </p:grpSpPr>
        <p:grpSp>
          <p:nvGrpSpPr>
            <p:cNvPr id="17" name="Group 16"/>
            <p:cNvGrpSpPr/>
            <p:nvPr/>
          </p:nvGrpSpPr>
          <p:grpSpPr>
            <a:xfrm flipH="1">
              <a:off x="-1981204" y="-476250"/>
              <a:ext cx="3320915" cy="3775048"/>
              <a:chOff x="482405" y="1962150"/>
              <a:chExt cx="2413196" cy="2743200"/>
            </a:xfrm>
          </p:grpSpPr>
          <p:sp>
            <p:nvSpPr>
              <p:cNvPr id="18" name="Trapezoid 15"/>
              <p:cNvSpPr/>
              <p:nvPr/>
            </p:nvSpPr>
            <p:spPr>
              <a:xfrm flipV="1">
                <a:off x="591312" y="1962150"/>
                <a:ext cx="2304289" cy="2743200"/>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noFill/>
              <a:ln>
                <a:gradFill>
                  <a:gsLst>
                    <a:gs pos="95800">
                      <a:srgbClr val="279952">
                        <a:alpha val="29000"/>
                      </a:srgbClr>
                    </a:gs>
                    <a:gs pos="0">
                      <a:srgbClr val="279952"/>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p:cNvSpPr/>
              <p:nvPr/>
            </p:nvSpPr>
            <p:spPr>
              <a:xfrm rot="13080000" flipH="1">
                <a:off x="482405" y="4081248"/>
                <a:ext cx="1529022" cy="225561"/>
              </a:xfrm>
              <a:custGeom>
                <a:avLst/>
                <a:gdLst>
                  <a:gd name="connsiteX0" fmla="*/ 0 w 1447800"/>
                  <a:gd name="connsiteY0" fmla="*/ 255031 h 255031"/>
                  <a:gd name="connsiteX1" fmla="*/ 55849 w 1447800"/>
                  <a:gd name="connsiteY1" fmla="*/ 0 h 255031"/>
                  <a:gd name="connsiteX2" fmla="*/ 1391951 w 1447800"/>
                  <a:gd name="connsiteY2" fmla="*/ 0 h 255031"/>
                  <a:gd name="connsiteX3" fmla="*/ 1447800 w 1447800"/>
                  <a:gd name="connsiteY3" fmla="*/ 255031 h 255031"/>
                  <a:gd name="connsiteX4" fmla="*/ 0 w 1447800"/>
                  <a:gd name="connsiteY4" fmla="*/ 255031 h 255031"/>
                  <a:gd name="connsiteX0-1" fmla="*/ 0 w 1555941"/>
                  <a:gd name="connsiteY0-2" fmla="*/ 253626 h 255031"/>
                  <a:gd name="connsiteX1-3" fmla="*/ 163990 w 1555941"/>
                  <a:gd name="connsiteY1-4" fmla="*/ 0 h 255031"/>
                  <a:gd name="connsiteX2-5" fmla="*/ 1500092 w 1555941"/>
                  <a:gd name="connsiteY2-6" fmla="*/ 0 h 255031"/>
                  <a:gd name="connsiteX3-7" fmla="*/ 1555941 w 1555941"/>
                  <a:gd name="connsiteY3-8" fmla="*/ 255031 h 255031"/>
                  <a:gd name="connsiteX4-9" fmla="*/ 0 w 1555941"/>
                  <a:gd name="connsiteY4-10" fmla="*/ 253626 h 255031"/>
                  <a:gd name="connsiteX0-11" fmla="*/ 0 w 1555941"/>
                  <a:gd name="connsiteY0-12" fmla="*/ 253626 h 255031"/>
                  <a:gd name="connsiteX1-13" fmla="*/ 200595 w 1555941"/>
                  <a:gd name="connsiteY1-14" fmla="*/ 17430 h 255031"/>
                  <a:gd name="connsiteX2-15" fmla="*/ 1500092 w 1555941"/>
                  <a:gd name="connsiteY2-16" fmla="*/ 0 h 255031"/>
                  <a:gd name="connsiteX3-17" fmla="*/ 1555941 w 1555941"/>
                  <a:gd name="connsiteY3-18" fmla="*/ 255031 h 255031"/>
                  <a:gd name="connsiteX4-19" fmla="*/ 0 w 1555941"/>
                  <a:gd name="connsiteY4-20" fmla="*/ 253626 h 255031"/>
                  <a:gd name="connsiteX0-21" fmla="*/ 0 w 1555941"/>
                  <a:gd name="connsiteY0-22" fmla="*/ 264824 h 266229"/>
                  <a:gd name="connsiteX1-23" fmla="*/ 202137 w 1555941"/>
                  <a:gd name="connsiteY1-24" fmla="*/ 0 h 266229"/>
                  <a:gd name="connsiteX2-25" fmla="*/ 1500092 w 1555941"/>
                  <a:gd name="connsiteY2-26" fmla="*/ 11198 h 266229"/>
                  <a:gd name="connsiteX3-27" fmla="*/ 1555941 w 1555941"/>
                  <a:gd name="connsiteY3-28" fmla="*/ 266229 h 266229"/>
                  <a:gd name="connsiteX4-29" fmla="*/ 0 w 1555941"/>
                  <a:gd name="connsiteY4-30" fmla="*/ 264824 h 266229"/>
                  <a:gd name="connsiteX0-31" fmla="*/ 0 w 1584568"/>
                  <a:gd name="connsiteY0-32" fmla="*/ 264824 h 267771"/>
                  <a:gd name="connsiteX1-33" fmla="*/ 202137 w 1584568"/>
                  <a:gd name="connsiteY1-34" fmla="*/ 0 h 267771"/>
                  <a:gd name="connsiteX2-35" fmla="*/ 1500092 w 1584568"/>
                  <a:gd name="connsiteY2-36" fmla="*/ 11198 h 267771"/>
                  <a:gd name="connsiteX3-37" fmla="*/ 1584568 w 1584568"/>
                  <a:gd name="connsiteY3-38" fmla="*/ 267771 h 267771"/>
                  <a:gd name="connsiteX4-39" fmla="*/ 0 w 1584568"/>
                  <a:gd name="connsiteY4-40" fmla="*/ 264824 h 267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84568" h="267771">
                    <a:moveTo>
                      <a:pt x="0" y="264824"/>
                    </a:moveTo>
                    <a:lnTo>
                      <a:pt x="202137" y="0"/>
                    </a:lnTo>
                    <a:lnTo>
                      <a:pt x="1500092" y="11198"/>
                    </a:lnTo>
                    <a:lnTo>
                      <a:pt x="1584568" y="267771"/>
                    </a:lnTo>
                    <a:lnTo>
                      <a:pt x="0" y="264824"/>
                    </a:lnTo>
                    <a:close/>
                  </a:path>
                </a:pathLst>
              </a:custGeom>
              <a:gradFill>
                <a:gsLst>
                  <a:gs pos="80000">
                    <a:srgbClr val="16562E"/>
                  </a:gs>
                  <a:gs pos="0">
                    <a:srgbClr val="289A53">
                      <a:alpha val="79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rapezoid 15"/>
            <p:cNvSpPr/>
            <p:nvPr/>
          </p:nvSpPr>
          <p:spPr>
            <a:xfrm flipV="1">
              <a:off x="-1466187" y="-184815"/>
              <a:ext cx="2127359" cy="2532570"/>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gradFill>
              <a:gsLst>
                <a:gs pos="65000">
                  <a:srgbClr val="16562E"/>
                </a:gs>
                <a:gs pos="100000">
                  <a:srgbClr val="289A53">
                    <a:alpha val="6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p:cNvGrpSpPr/>
          <p:nvPr/>
        </p:nvGrpSpPr>
        <p:grpSpPr>
          <a:xfrm flipH="1" flipV="1">
            <a:off x="10535171" y="2514600"/>
            <a:ext cx="4427887" cy="5033397"/>
            <a:chOff x="-1981204" y="-476250"/>
            <a:chExt cx="3320915" cy="3775048"/>
          </a:xfrm>
        </p:grpSpPr>
        <p:grpSp>
          <p:nvGrpSpPr>
            <p:cNvPr id="40" name="Group 39"/>
            <p:cNvGrpSpPr/>
            <p:nvPr/>
          </p:nvGrpSpPr>
          <p:grpSpPr>
            <a:xfrm flipH="1">
              <a:off x="-1981204" y="-476250"/>
              <a:ext cx="3320915" cy="3775048"/>
              <a:chOff x="482405" y="1962150"/>
              <a:chExt cx="2413196" cy="2743200"/>
            </a:xfrm>
          </p:grpSpPr>
          <p:sp>
            <p:nvSpPr>
              <p:cNvPr id="42" name="Trapezoid 15"/>
              <p:cNvSpPr/>
              <p:nvPr/>
            </p:nvSpPr>
            <p:spPr>
              <a:xfrm flipV="1">
                <a:off x="591312" y="1962150"/>
                <a:ext cx="2304289" cy="2743200"/>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noFill/>
              <a:ln>
                <a:gradFill>
                  <a:gsLst>
                    <a:gs pos="95800">
                      <a:srgbClr val="279952">
                        <a:alpha val="29000"/>
                      </a:srgbClr>
                    </a:gs>
                    <a:gs pos="0">
                      <a:srgbClr val="279952"/>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18"/>
              <p:cNvSpPr/>
              <p:nvPr/>
            </p:nvSpPr>
            <p:spPr>
              <a:xfrm rot="13080000" flipH="1">
                <a:off x="482405" y="4081248"/>
                <a:ext cx="1529022" cy="225561"/>
              </a:xfrm>
              <a:custGeom>
                <a:avLst/>
                <a:gdLst>
                  <a:gd name="connsiteX0" fmla="*/ 0 w 1447800"/>
                  <a:gd name="connsiteY0" fmla="*/ 255031 h 255031"/>
                  <a:gd name="connsiteX1" fmla="*/ 55849 w 1447800"/>
                  <a:gd name="connsiteY1" fmla="*/ 0 h 255031"/>
                  <a:gd name="connsiteX2" fmla="*/ 1391951 w 1447800"/>
                  <a:gd name="connsiteY2" fmla="*/ 0 h 255031"/>
                  <a:gd name="connsiteX3" fmla="*/ 1447800 w 1447800"/>
                  <a:gd name="connsiteY3" fmla="*/ 255031 h 255031"/>
                  <a:gd name="connsiteX4" fmla="*/ 0 w 1447800"/>
                  <a:gd name="connsiteY4" fmla="*/ 255031 h 255031"/>
                  <a:gd name="connsiteX0-1" fmla="*/ 0 w 1555941"/>
                  <a:gd name="connsiteY0-2" fmla="*/ 253626 h 255031"/>
                  <a:gd name="connsiteX1-3" fmla="*/ 163990 w 1555941"/>
                  <a:gd name="connsiteY1-4" fmla="*/ 0 h 255031"/>
                  <a:gd name="connsiteX2-5" fmla="*/ 1500092 w 1555941"/>
                  <a:gd name="connsiteY2-6" fmla="*/ 0 h 255031"/>
                  <a:gd name="connsiteX3-7" fmla="*/ 1555941 w 1555941"/>
                  <a:gd name="connsiteY3-8" fmla="*/ 255031 h 255031"/>
                  <a:gd name="connsiteX4-9" fmla="*/ 0 w 1555941"/>
                  <a:gd name="connsiteY4-10" fmla="*/ 253626 h 255031"/>
                  <a:gd name="connsiteX0-11" fmla="*/ 0 w 1555941"/>
                  <a:gd name="connsiteY0-12" fmla="*/ 253626 h 255031"/>
                  <a:gd name="connsiteX1-13" fmla="*/ 200595 w 1555941"/>
                  <a:gd name="connsiteY1-14" fmla="*/ 17430 h 255031"/>
                  <a:gd name="connsiteX2-15" fmla="*/ 1500092 w 1555941"/>
                  <a:gd name="connsiteY2-16" fmla="*/ 0 h 255031"/>
                  <a:gd name="connsiteX3-17" fmla="*/ 1555941 w 1555941"/>
                  <a:gd name="connsiteY3-18" fmla="*/ 255031 h 255031"/>
                  <a:gd name="connsiteX4-19" fmla="*/ 0 w 1555941"/>
                  <a:gd name="connsiteY4-20" fmla="*/ 253626 h 255031"/>
                  <a:gd name="connsiteX0-21" fmla="*/ 0 w 1555941"/>
                  <a:gd name="connsiteY0-22" fmla="*/ 264824 h 266229"/>
                  <a:gd name="connsiteX1-23" fmla="*/ 202137 w 1555941"/>
                  <a:gd name="connsiteY1-24" fmla="*/ 0 h 266229"/>
                  <a:gd name="connsiteX2-25" fmla="*/ 1500092 w 1555941"/>
                  <a:gd name="connsiteY2-26" fmla="*/ 11198 h 266229"/>
                  <a:gd name="connsiteX3-27" fmla="*/ 1555941 w 1555941"/>
                  <a:gd name="connsiteY3-28" fmla="*/ 266229 h 266229"/>
                  <a:gd name="connsiteX4-29" fmla="*/ 0 w 1555941"/>
                  <a:gd name="connsiteY4-30" fmla="*/ 264824 h 266229"/>
                  <a:gd name="connsiteX0-31" fmla="*/ 0 w 1584568"/>
                  <a:gd name="connsiteY0-32" fmla="*/ 264824 h 267771"/>
                  <a:gd name="connsiteX1-33" fmla="*/ 202137 w 1584568"/>
                  <a:gd name="connsiteY1-34" fmla="*/ 0 h 267771"/>
                  <a:gd name="connsiteX2-35" fmla="*/ 1500092 w 1584568"/>
                  <a:gd name="connsiteY2-36" fmla="*/ 11198 h 267771"/>
                  <a:gd name="connsiteX3-37" fmla="*/ 1584568 w 1584568"/>
                  <a:gd name="connsiteY3-38" fmla="*/ 267771 h 267771"/>
                  <a:gd name="connsiteX4-39" fmla="*/ 0 w 1584568"/>
                  <a:gd name="connsiteY4-40" fmla="*/ 264824 h 2677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84568" h="267771">
                    <a:moveTo>
                      <a:pt x="0" y="264824"/>
                    </a:moveTo>
                    <a:lnTo>
                      <a:pt x="202137" y="0"/>
                    </a:lnTo>
                    <a:lnTo>
                      <a:pt x="1500092" y="11198"/>
                    </a:lnTo>
                    <a:lnTo>
                      <a:pt x="1584568" y="267771"/>
                    </a:lnTo>
                    <a:lnTo>
                      <a:pt x="0" y="264824"/>
                    </a:lnTo>
                    <a:close/>
                  </a:path>
                </a:pathLst>
              </a:custGeom>
              <a:gradFill>
                <a:gsLst>
                  <a:gs pos="80000">
                    <a:srgbClr val="16562E"/>
                  </a:gs>
                  <a:gs pos="0">
                    <a:srgbClr val="289A53">
                      <a:alpha val="79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rapezoid 15"/>
            <p:cNvSpPr/>
            <p:nvPr/>
          </p:nvSpPr>
          <p:spPr>
            <a:xfrm flipV="1">
              <a:off x="-1466187" y="-184815"/>
              <a:ext cx="2127359" cy="2532570"/>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gradFill>
              <a:gsLst>
                <a:gs pos="65000">
                  <a:srgbClr val="16562E"/>
                </a:gs>
                <a:gs pos="100000">
                  <a:srgbClr val="289A53">
                    <a:alpha val="6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917559" cy="380873"/>
            </a:xfrm>
            <a:prstGeom prst="rect">
              <a:avLst/>
            </a:prstGeom>
            <a:noFill/>
          </p:spPr>
          <p:txBody>
            <a:bodyPr wrap="none" rtlCol="0">
              <a:spAutoFit/>
            </a:bodyPr>
            <a:lstStyle/>
            <a:p>
              <a:r>
                <a:rPr lang="zh-CN" altLang="en-US" sz="2700" b="1" dirty="0">
                  <a:solidFill>
                    <a:schemeClr val="bg1"/>
                  </a:solidFill>
                </a:rPr>
                <a:t>图卷积</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AutoShape 12" descr="[公式]"/>
          <p:cNvSpPr>
            <a:spLocks noChangeAspect="1" noChangeArrowheads="1"/>
          </p:cNvSpPr>
          <p:nvPr/>
        </p:nvSpPr>
        <p:spPr bwMode="auto">
          <a:xfrm>
            <a:off x="5413375"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文本框 2"/>
          <p:cNvSpPr txBox="1"/>
          <p:nvPr/>
        </p:nvSpPr>
        <p:spPr>
          <a:xfrm>
            <a:off x="952500" y="1188718"/>
            <a:ext cx="10629900" cy="646331"/>
          </a:xfrm>
          <a:prstGeom prst="rect">
            <a:avLst/>
          </a:prstGeom>
          <a:noFill/>
        </p:spPr>
        <p:txBody>
          <a:bodyPr wrap="square" rtlCol="0">
            <a:spAutoFit/>
          </a:bodyPr>
          <a:lstStyle/>
          <a:p>
            <a:r>
              <a:rPr lang="zh-CN" altLang="en-US" b="0" i="0" dirty="0">
                <a:solidFill>
                  <a:srgbClr val="121212"/>
                </a:solidFill>
                <a:effectLst/>
                <a:latin typeface="-apple-system"/>
              </a:rPr>
              <a:t>我们的每一层</a:t>
            </a:r>
            <a:r>
              <a:rPr lang="en-US" altLang="zh-CN" b="0" i="0" dirty="0">
                <a:solidFill>
                  <a:srgbClr val="121212"/>
                </a:solidFill>
                <a:effectLst/>
                <a:latin typeface="-apple-system"/>
              </a:rPr>
              <a:t>GCN</a:t>
            </a:r>
            <a:r>
              <a:rPr lang="zh-CN" altLang="en-US" b="0" i="0" dirty="0">
                <a:solidFill>
                  <a:srgbClr val="121212"/>
                </a:solidFill>
                <a:effectLst/>
                <a:latin typeface="-apple-system"/>
              </a:rPr>
              <a:t>的输入都是邻接矩阵</a:t>
            </a:r>
            <a:r>
              <a:rPr lang="en-US" altLang="zh-CN" b="0" i="0" dirty="0">
                <a:solidFill>
                  <a:srgbClr val="121212"/>
                </a:solidFill>
                <a:effectLst/>
                <a:latin typeface="-apple-system"/>
              </a:rPr>
              <a:t>A</a:t>
            </a:r>
            <a:r>
              <a:rPr lang="zh-CN" altLang="en-US" b="0" i="0" dirty="0">
                <a:solidFill>
                  <a:srgbClr val="121212"/>
                </a:solidFill>
                <a:effectLst/>
                <a:latin typeface="-apple-system"/>
              </a:rPr>
              <a:t>和</a:t>
            </a:r>
            <a:r>
              <a:rPr lang="en-US" altLang="zh-CN" b="0" i="0" dirty="0">
                <a:solidFill>
                  <a:srgbClr val="121212"/>
                </a:solidFill>
                <a:effectLst/>
                <a:latin typeface="-apple-system"/>
              </a:rPr>
              <a:t>node</a:t>
            </a:r>
            <a:r>
              <a:rPr lang="zh-CN" altLang="en-US" b="0" i="0" dirty="0">
                <a:solidFill>
                  <a:srgbClr val="121212"/>
                </a:solidFill>
                <a:effectLst/>
                <a:latin typeface="-apple-system"/>
              </a:rPr>
              <a:t>的特征</a:t>
            </a:r>
            <a:r>
              <a:rPr lang="en-US" altLang="zh-CN" b="0" i="0" dirty="0">
                <a:solidFill>
                  <a:srgbClr val="121212"/>
                </a:solidFill>
                <a:effectLst/>
                <a:latin typeface="-apple-system"/>
              </a:rPr>
              <a:t>H</a:t>
            </a:r>
            <a:r>
              <a:rPr lang="zh-CN" altLang="en-US" b="0" i="0" dirty="0">
                <a:solidFill>
                  <a:srgbClr val="121212"/>
                </a:solidFill>
                <a:effectLst/>
                <a:latin typeface="-apple-system"/>
              </a:rPr>
              <a:t>，那么我们直接做一个内积，再乘一个参数矩阵</a:t>
            </a:r>
            <a:r>
              <a:rPr lang="en-US" altLang="zh-CN" b="0" i="0" dirty="0">
                <a:solidFill>
                  <a:srgbClr val="121212"/>
                </a:solidFill>
                <a:effectLst/>
                <a:latin typeface="-apple-system"/>
              </a:rPr>
              <a:t>W</a:t>
            </a:r>
            <a:r>
              <a:rPr lang="zh-CN" altLang="en-US" b="0" i="0" dirty="0">
                <a:solidFill>
                  <a:srgbClr val="121212"/>
                </a:solidFill>
                <a:effectLst/>
                <a:latin typeface="-apple-system"/>
              </a:rPr>
              <a:t>，然后激活一下，就相当于一个简单的神经网络层</a:t>
            </a:r>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944" y="1911810"/>
            <a:ext cx="9115425" cy="962025"/>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descr="[公式]"/>
          <p:cNvSpPr>
            <a:spLocks noChangeAspect="1" noChangeArrowheads="1"/>
          </p:cNvSpPr>
          <p:nvPr/>
        </p:nvSpPr>
        <p:spPr bwMode="auto">
          <a:xfrm>
            <a:off x="186848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5" descr="[公式]"/>
          <p:cNvSpPr>
            <a:spLocks noChangeAspect="1" noChangeArrowheads="1"/>
          </p:cNvSpPr>
          <p:nvPr/>
        </p:nvSpPr>
        <p:spPr bwMode="auto">
          <a:xfrm>
            <a:off x="228663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6" descr="[公式]"/>
          <p:cNvSpPr>
            <a:spLocks noChangeAspect="1" noChangeArrowheads="1"/>
          </p:cNvSpPr>
          <p:nvPr/>
        </p:nvSpPr>
        <p:spPr bwMode="auto">
          <a:xfrm>
            <a:off x="2817812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mc:AlternateContent xmlns:mc="http://schemas.openxmlformats.org/markup-compatibility/2006">
        <mc:Choice xmlns:a14="http://schemas.microsoft.com/office/drawing/2010/main" Requires="a14">
          <p:sp>
            <p:nvSpPr>
              <p:cNvPr id="19" name="文本框 18"/>
              <p:cNvSpPr txBox="1"/>
              <p:nvPr/>
            </p:nvSpPr>
            <p:spPr>
              <a:xfrm>
                <a:off x="386860" y="2873835"/>
                <a:ext cx="11418277" cy="2686376"/>
              </a:xfrm>
              <a:prstGeom prst="rect">
                <a:avLst/>
              </a:prstGeom>
              <a:noFill/>
            </p:spPr>
            <p:txBody>
              <a:bodyPr wrap="square">
                <a:spAutoFit/>
              </a:bodyPr>
              <a:lstStyle/>
              <a:p>
                <a:r>
                  <a:rPr lang="zh-CN" altLang="en-US" dirty="0"/>
                  <a:t>但是这个简单模型有几个局限性：</a:t>
                </a:r>
                <a:endParaRPr lang="zh-CN" altLang="en-US" dirty="0"/>
              </a:p>
              <a:p>
                <a:r>
                  <a:rPr lang="en-US" altLang="zh-CN" dirty="0"/>
                  <a:t>1. </a:t>
                </a:r>
                <a:r>
                  <a:rPr lang="zh-CN" altLang="en-US" dirty="0"/>
                  <a:t>只使用</a:t>
                </a:r>
                <a:r>
                  <a:rPr lang="en-US" altLang="zh-CN" dirty="0"/>
                  <a:t>A</a:t>
                </a:r>
                <a:r>
                  <a:rPr lang="zh-CN" altLang="en-US" dirty="0"/>
                  <a:t>的话，由于</a:t>
                </a:r>
                <a:r>
                  <a:rPr lang="en-US" altLang="zh-CN" dirty="0"/>
                  <a:t>A</a:t>
                </a:r>
                <a:r>
                  <a:rPr lang="zh-CN" altLang="en-US" dirty="0"/>
                  <a:t>的对角线上都是</a:t>
                </a:r>
                <a:r>
                  <a:rPr lang="en-US" altLang="zh-CN" dirty="0"/>
                  <a:t>0</a:t>
                </a:r>
                <a:r>
                  <a:rPr lang="zh-CN" altLang="en-US" dirty="0"/>
                  <a:t>，所以在和特征矩阵</a:t>
                </a:r>
                <a:r>
                  <a:rPr lang="en-US" altLang="zh-CN" dirty="0"/>
                  <a:t>H</a:t>
                </a:r>
                <a:r>
                  <a:rPr lang="zh-CN" altLang="en-US" dirty="0"/>
                  <a:t>相乘的时候，只会计算一个</a:t>
                </a:r>
                <a:r>
                  <a:rPr lang="en-US" altLang="zh-CN" dirty="0"/>
                  <a:t>node</a:t>
                </a:r>
                <a:r>
                  <a:rPr lang="zh-CN" altLang="en-US" dirty="0"/>
                  <a:t>的所有邻居的特征的加权和，该</a:t>
                </a:r>
                <a:r>
                  <a:rPr lang="en-US" altLang="zh-CN" dirty="0"/>
                  <a:t>node</a:t>
                </a:r>
                <a:r>
                  <a:rPr lang="zh-CN" altLang="en-US" dirty="0"/>
                  <a:t>自己的特征却被忽略了。因此，我们可以做一个小小的改动，给</a:t>
                </a:r>
                <a:r>
                  <a:rPr lang="en-US" altLang="zh-CN" dirty="0"/>
                  <a:t>A</a:t>
                </a:r>
                <a:r>
                  <a:rPr lang="zh-CN" altLang="en-US" dirty="0"/>
                  <a:t>加上一个单位矩阵</a:t>
                </a:r>
                <a:r>
                  <a:rPr lang="en-US" altLang="zh-CN" dirty="0"/>
                  <a:t>I</a:t>
                </a:r>
                <a:r>
                  <a:rPr lang="zh-CN" altLang="en-US" dirty="0"/>
                  <a:t>，这样就让对角线元素变成</a:t>
                </a:r>
                <a:r>
                  <a:rPr lang="en-US" altLang="zh-CN" dirty="0"/>
                  <a:t>1</a:t>
                </a:r>
                <a:r>
                  <a:rPr lang="zh-CN" altLang="en-US" dirty="0"/>
                  <a:t>了。</a:t>
                </a:r>
                <a:endParaRPr lang="zh-CN" altLang="en-US" dirty="0"/>
              </a:p>
              <a:p>
                <a:r>
                  <a:rPr lang="en-US" altLang="zh-CN" dirty="0"/>
                  <a:t>2. A</a:t>
                </a:r>
                <a:r>
                  <a:rPr lang="zh-CN" altLang="en-US" dirty="0"/>
                  <a:t>是没有经过归一化的矩阵，这样与特征矩阵相乘会改变特征原本的分布，产生一些不可预测的问题。所以我们对</a:t>
                </a:r>
                <a:r>
                  <a:rPr lang="en-US" altLang="zh-CN" dirty="0"/>
                  <a:t>A</a:t>
                </a:r>
                <a:r>
                  <a:rPr lang="zh-CN" altLang="en-US" dirty="0"/>
                  <a:t>做一个标准化处理。首先让</a:t>
                </a:r>
                <a:r>
                  <a:rPr lang="en-US" altLang="zh-CN" dirty="0"/>
                  <a:t>A</a:t>
                </a:r>
                <a:r>
                  <a:rPr lang="zh-CN" altLang="en-US" dirty="0"/>
                  <a:t>的每一行加起来为</a:t>
                </a:r>
                <a:r>
                  <a:rPr lang="en-US" altLang="zh-CN" dirty="0"/>
                  <a:t>1</a:t>
                </a:r>
                <a:r>
                  <a:rPr lang="zh-CN" altLang="en-US" dirty="0"/>
                  <a:t>，我们可以乘以一个</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D</m:t>
                        </m:r>
                      </m:e>
                      <m:sup>
                        <m:r>
                          <a:rPr lang="en-US" altLang="zh-CN" i="1">
                            <a:latin typeface="Cambria Math" panose="02040503050406030204" pitchFamily="18" charset="0"/>
                          </a:rPr>
                          <m:t>−</m:t>
                        </m:r>
                        <m:r>
                          <a:rPr lang="en-US" altLang="zh-CN" b="0" i="1" smtClean="0">
                            <a:latin typeface="Cambria Math" panose="02040503050406030204" pitchFamily="18" charset="0"/>
                          </a:rPr>
                          <m:t>1</m:t>
                        </m:r>
                      </m:sup>
                    </m:sSup>
                  </m:oMath>
                </a14:m>
                <a:r>
                  <a:rPr lang="en-US" altLang="zh-CN" dirty="0"/>
                  <a:t> </a:t>
                </a:r>
                <a:r>
                  <a:rPr lang="zh-CN" altLang="en-US" dirty="0"/>
                  <a:t>，</a:t>
                </a:r>
                <a:r>
                  <a:rPr lang="en-US" altLang="zh-CN" dirty="0"/>
                  <a:t>D</a:t>
                </a:r>
                <a:r>
                  <a:rPr lang="zh-CN" altLang="en-US" dirty="0"/>
                  <a:t>就是度矩阵。我们可以进一步把 </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D</m:t>
                        </m:r>
                      </m:e>
                      <m:sup>
                        <m:r>
                          <a:rPr lang="en-US" altLang="zh-CN" i="1">
                            <a:latin typeface="Cambria Math" panose="02040503050406030204" pitchFamily="18" charset="0"/>
                          </a:rPr>
                          <m:t>−</m:t>
                        </m:r>
                        <m:r>
                          <a:rPr lang="en-US" altLang="zh-CN" b="0" i="1" smtClean="0">
                            <a:latin typeface="Cambria Math" panose="02040503050406030204" pitchFamily="18" charset="0"/>
                          </a:rPr>
                          <m:t>1</m:t>
                        </m:r>
                      </m:sup>
                    </m:sSup>
                  </m:oMath>
                </a14:m>
                <a:r>
                  <a:rPr lang="zh-CN" altLang="en-US" dirty="0"/>
                  <a:t>拆开与</a:t>
                </a:r>
                <a:r>
                  <a:rPr lang="en-US" altLang="zh-CN" dirty="0"/>
                  <a:t>A</a:t>
                </a:r>
                <a:r>
                  <a:rPr lang="zh-CN" altLang="en-US" dirty="0"/>
                  <a:t>相乘，得到一个对称且归一化的矩阵： </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D</m:t>
                        </m:r>
                      </m:e>
                      <m:sup>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r>
                      <m:rPr>
                        <m:sty m:val="p"/>
                      </m:rPr>
                      <a:rPr lang="en-US" altLang="zh-CN" i="1">
                        <a:latin typeface="Cambria Math" panose="02040503050406030204" pitchFamily="18" charset="0"/>
                      </a:rPr>
                      <m:t>A</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D</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p>
                  </m:oMath>
                </a14:m>
                <a:r>
                  <a:rPr lang="zh-CN" altLang="en-US" dirty="0"/>
                  <a:t>（与对称归一化拉普拉斯矩阵十分类似，而在谱图卷积的核心就是使用对称归一化拉普拉斯矩阵，这也是</a:t>
                </a:r>
                <a:r>
                  <a:rPr lang="en-US" altLang="zh-CN" dirty="0"/>
                  <a:t>GCN</a:t>
                </a:r>
                <a:r>
                  <a:rPr lang="zh-CN" altLang="en-US" dirty="0"/>
                  <a:t>的卷积叫法的来历）。</a:t>
                </a:r>
                <a:endParaRPr lang="zh-CN" altLang="en-US" dirty="0"/>
              </a:p>
              <a:p>
                <a:r>
                  <a:rPr lang="zh-CN" altLang="en-US" dirty="0"/>
                  <a:t>通过对上面两个局限的改进，我们便得到了最终的层特征传播公式：</a:t>
                </a:r>
                <a:endParaRPr lang="zh-CN" altLang="en-US" dirty="0"/>
              </a:p>
            </p:txBody>
          </p:sp>
        </mc:Choice>
        <mc:Fallback>
          <p:sp>
            <p:nvSpPr>
              <p:cNvPr id="19" name="文本框 18"/>
              <p:cNvSpPr txBox="1">
                <a:spLocks noRot="1" noChangeAspect="1" noMove="1" noResize="1" noEditPoints="1" noAdjustHandles="1" noChangeArrowheads="1" noChangeShapeType="1" noTextEdit="1"/>
              </p:cNvSpPr>
              <p:nvPr/>
            </p:nvSpPr>
            <p:spPr>
              <a:xfrm>
                <a:off x="386860" y="2873835"/>
                <a:ext cx="11418277" cy="2686376"/>
              </a:xfrm>
              <a:prstGeom prst="rect">
                <a:avLst/>
              </a:prstGeom>
              <a:blipFill rotWithShape="1">
                <a:blip r:embed="rId4"/>
                <a:stretch>
                  <a:fillRect l="-1" t="-17" r="4" b="6"/>
                </a:stretch>
              </a:blipFill>
            </p:spPr>
            <p:txBody>
              <a:bodyPr/>
              <a:lstStyle/>
              <a:p>
                <a:r>
                  <a:rPr lang="zh-CN" altLang="en-US">
                    <a:noFill/>
                  </a:rPr>
                  <a:t> </a:t>
                </a:r>
              </a:p>
            </p:txBody>
          </p:sp>
        </mc:Fallback>
      </mc:AlternateContent>
      <p:pic>
        <p:nvPicPr>
          <p:cNvPr id="1024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1952" y="5481515"/>
            <a:ext cx="9163050" cy="99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350370" cy="380873"/>
            </a:xfrm>
            <a:prstGeom prst="rect">
              <a:avLst/>
            </a:prstGeom>
            <a:noFill/>
          </p:spPr>
          <p:txBody>
            <a:bodyPr wrap="none" rtlCol="0">
              <a:spAutoFit/>
            </a:bodyPr>
            <a:lstStyle/>
            <a:p>
              <a:r>
                <a:rPr lang="en-US" altLang="zh-CN" sz="2700" b="1" dirty="0">
                  <a:solidFill>
                    <a:schemeClr val="bg1"/>
                  </a:solidFill>
                </a:rPr>
                <a:t>GCN</a:t>
              </a:r>
              <a:r>
                <a:rPr lang="zh-CN" altLang="en-US" sz="2700" b="1" dirty="0">
                  <a:solidFill>
                    <a:schemeClr val="bg1"/>
                  </a:solidFill>
                </a:rPr>
                <a:t>与</a:t>
              </a:r>
              <a:r>
                <a:rPr lang="en-US" altLang="zh-CN" sz="2700" b="1" dirty="0">
                  <a:solidFill>
                    <a:schemeClr val="bg1"/>
                  </a:solidFill>
                </a:rPr>
                <a:t>CNN</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文本框 5"/>
          <p:cNvSpPr txBox="1"/>
          <p:nvPr/>
        </p:nvSpPr>
        <p:spPr>
          <a:xfrm>
            <a:off x="742949" y="1038106"/>
            <a:ext cx="10706100" cy="2677656"/>
          </a:xfrm>
          <a:prstGeom prst="rect">
            <a:avLst/>
          </a:prstGeom>
          <a:noFill/>
        </p:spPr>
        <p:txBody>
          <a:bodyPr wrap="square" rtlCol="0">
            <a:spAutoFit/>
          </a:bodyPr>
          <a:lstStyle/>
          <a:p>
            <a:r>
              <a:rPr lang="en-US" altLang="zh-CN" sz="2400" dirty="0"/>
              <a:t>1.</a:t>
            </a:r>
            <a:r>
              <a:rPr lang="zh-CN" altLang="en-US" sz="2400" dirty="0"/>
              <a:t>数据准备</a:t>
            </a:r>
            <a:endParaRPr lang="en-US" altLang="zh-CN" sz="2400" dirty="0"/>
          </a:p>
          <a:p>
            <a:r>
              <a:rPr lang="zh-CN" altLang="en-US" sz="2400" dirty="0"/>
              <a:t>在</a:t>
            </a:r>
            <a:r>
              <a:rPr lang="en-US" altLang="zh-CN" sz="2400" dirty="0"/>
              <a:t>HS</a:t>
            </a:r>
            <a:r>
              <a:rPr lang="zh-CN" altLang="en-US" sz="2400" dirty="0"/>
              <a:t>图像分类中，</a:t>
            </a:r>
            <a:r>
              <a:rPr lang="en-US" altLang="zh-CN" sz="2400" dirty="0"/>
              <a:t>CNN</a:t>
            </a:r>
            <a:r>
              <a:rPr lang="zh-CN" altLang="en-US" sz="2400" dirty="0"/>
              <a:t>的输入是一片的，输出是一次编码标签的集合。 与</a:t>
            </a:r>
            <a:r>
              <a:rPr lang="en-US" altLang="zh-CN" sz="2400" dirty="0"/>
              <a:t>CNN</a:t>
            </a:r>
            <a:r>
              <a:rPr lang="zh-CN" altLang="en-US" sz="2400" dirty="0"/>
              <a:t>不同的是，</a:t>
            </a:r>
            <a:r>
              <a:rPr lang="en-US" altLang="zh-CN" sz="2400" dirty="0"/>
              <a:t>GCNS</a:t>
            </a:r>
            <a:r>
              <a:rPr lang="zh-CN" altLang="en-US" sz="2400" dirty="0"/>
              <a:t>用邻接矩阵将像素级样本馈送到网络中，该邻接矩阵建模样本之间的关系，并且需要在训练过程开始之前计算。</a:t>
            </a:r>
            <a:endParaRPr lang="en-US" altLang="zh-CN" sz="2400" dirty="0"/>
          </a:p>
          <a:p>
            <a:r>
              <a:rPr lang="en-US" altLang="zh-CN" sz="2400" dirty="0"/>
              <a:t>2.</a:t>
            </a:r>
            <a:r>
              <a:rPr lang="zh-CN" altLang="en-US" sz="2400" dirty="0"/>
              <a:t>特征表示</a:t>
            </a:r>
            <a:endParaRPr lang="en-US" altLang="zh-CN" sz="2400" dirty="0"/>
          </a:p>
          <a:p>
            <a:r>
              <a:rPr lang="en-US" altLang="zh-CN" sz="2400" dirty="0"/>
              <a:t>CNNs</a:t>
            </a:r>
            <a:r>
              <a:rPr lang="zh-CN" altLang="en-US" sz="2400" dirty="0"/>
              <a:t>可以从</a:t>
            </a:r>
            <a:r>
              <a:rPr lang="en-US" altLang="zh-CN" sz="2400" dirty="0"/>
              <a:t>HS</a:t>
            </a:r>
            <a:r>
              <a:rPr lang="zh-CN" altLang="en-US" sz="2400" dirty="0"/>
              <a:t>图像中提取出丰富的空间和光谱信息，而</a:t>
            </a:r>
            <a:r>
              <a:rPr lang="en-US" altLang="zh-CN" sz="2400" dirty="0"/>
              <a:t>GCNs</a:t>
            </a:r>
            <a:r>
              <a:rPr lang="zh-CN" altLang="en-US" sz="2400" dirty="0"/>
              <a:t>它们的图形结构来模拟样本之间的中程和远程空间关系。下图说明了这种短程、中程和远程关系。 </a:t>
            </a:r>
            <a:endParaRPr lang="en-US" altLang="zh-CN" sz="2400" dirty="0"/>
          </a:p>
        </p:txBody>
      </p:sp>
      <p:pic>
        <p:nvPicPr>
          <p:cNvPr id="12" name="图片 11"/>
          <p:cNvPicPr>
            <a:picLocks noChangeAspect="1"/>
          </p:cNvPicPr>
          <p:nvPr/>
        </p:nvPicPr>
        <p:blipFill>
          <a:blip r:embed="rId3"/>
          <a:stretch>
            <a:fillRect/>
          </a:stretch>
        </p:blipFill>
        <p:spPr>
          <a:xfrm>
            <a:off x="2184054" y="3850097"/>
            <a:ext cx="7823889" cy="2852678"/>
          </a:xfrm>
          <a:prstGeom prst="rect">
            <a:avLst/>
          </a:prstGeom>
        </p:spPr>
      </p:pic>
    </p:spTree>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350370" cy="380873"/>
            </a:xfrm>
            <a:prstGeom prst="rect">
              <a:avLst/>
            </a:prstGeom>
            <a:noFill/>
          </p:spPr>
          <p:txBody>
            <a:bodyPr wrap="none" rtlCol="0">
              <a:spAutoFit/>
            </a:bodyPr>
            <a:lstStyle/>
            <a:p>
              <a:r>
                <a:rPr lang="en-US" altLang="zh-CN" sz="2700" b="1" dirty="0">
                  <a:solidFill>
                    <a:schemeClr val="bg1"/>
                  </a:solidFill>
                </a:rPr>
                <a:t>GCN</a:t>
              </a:r>
              <a:r>
                <a:rPr lang="zh-CN" altLang="en-US" sz="2700" b="1" dirty="0">
                  <a:solidFill>
                    <a:schemeClr val="bg1"/>
                  </a:solidFill>
                </a:rPr>
                <a:t>与</a:t>
              </a:r>
              <a:r>
                <a:rPr lang="en-US" altLang="zh-CN" sz="2700" b="1" dirty="0">
                  <a:solidFill>
                    <a:schemeClr val="bg1"/>
                  </a:solidFill>
                </a:rPr>
                <a:t>CNN</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文本框 5"/>
          <p:cNvSpPr txBox="1"/>
          <p:nvPr/>
        </p:nvSpPr>
        <p:spPr>
          <a:xfrm>
            <a:off x="880109" y="2272546"/>
            <a:ext cx="10706100" cy="2308324"/>
          </a:xfrm>
          <a:prstGeom prst="rect">
            <a:avLst/>
          </a:prstGeom>
          <a:noFill/>
        </p:spPr>
        <p:txBody>
          <a:bodyPr wrap="square" rtlCol="0">
            <a:spAutoFit/>
          </a:bodyPr>
          <a:lstStyle/>
          <a:p>
            <a:r>
              <a:rPr lang="en-US" altLang="zh-CN" sz="2400" dirty="0"/>
              <a:t>3.</a:t>
            </a:r>
            <a:r>
              <a:rPr lang="zh-CN" altLang="en-US" sz="2400" dirty="0"/>
              <a:t>网络的训练方式</a:t>
            </a:r>
            <a:endParaRPr lang="en-US" altLang="zh-CN" sz="2400" dirty="0"/>
          </a:p>
          <a:p>
            <a:r>
              <a:rPr lang="en-US" altLang="zh-CN" sz="2400" dirty="0"/>
              <a:t>CNN</a:t>
            </a:r>
            <a:r>
              <a:rPr lang="zh-CN" altLang="en-US" sz="2400" dirty="0"/>
              <a:t>通常通过使用小批量策略来分批训练。相反，</a:t>
            </a:r>
            <a:r>
              <a:rPr lang="en-US" altLang="zh-CN" sz="2400" dirty="0"/>
              <a:t>GCNs</a:t>
            </a:r>
            <a:r>
              <a:rPr lang="zh-CN" altLang="en-US" sz="2400" dirty="0"/>
              <a:t>只允许全批网络培训，因为所有样本都需要同时输入网络。</a:t>
            </a:r>
            <a:endParaRPr lang="en-US" altLang="zh-CN" sz="2400" dirty="0"/>
          </a:p>
          <a:p>
            <a:endParaRPr lang="en-US" altLang="zh-CN" sz="2400" dirty="0"/>
          </a:p>
          <a:p>
            <a:r>
              <a:rPr lang="en-US" altLang="zh-CN" sz="2400" dirty="0"/>
              <a:t>4.</a:t>
            </a:r>
            <a:r>
              <a:rPr lang="zh-CN" altLang="en-US" sz="2400" dirty="0"/>
              <a:t>算力成本</a:t>
            </a:r>
            <a:endParaRPr lang="en-US" altLang="zh-CN" sz="2400" dirty="0"/>
          </a:p>
          <a:p>
            <a:r>
              <a:rPr lang="zh-CN" altLang="en-US" sz="2400" dirty="0"/>
              <a:t>由于</a:t>
            </a:r>
            <a:r>
              <a:rPr lang="en-US" altLang="zh-CN" sz="2400" dirty="0"/>
              <a:t>GCN</a:t>
            </a:r>
            <a:r>
              <a:rPr lang="zh-CN" altLang="en-US" sz="2400" dirty="0"/>
              <a:t>输入邻接矩阵，大大增加了计算量，所以</a:t>
            </a:r>
            <a:r>
              <a:rPr lang="en-US" altLang="zh-CN" sz="2400" dirty="0"/>
              <a:t>GCN</a:t>
            </a:r>
            <a:r>
              <a:rPr lang="zh-CN" altLang="en-US" sz="2400" dirty="0"/>
              <a:t>的算力要求特别高</a:t>
            </a:r>
            <a:endParaRPr lang="en-US" altLang="zh-CN" sz="2400" dirty="0"/>
          </a:p>
        </p:txBody>
      </p:sp>
    </p:spTree>
  </p:cSld>
  <p:clrMapOvr>
    <a:masterClrMapping/>
  </p:clrMapOvr>
  <p:transition spd="slow">
    <p:push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696618" cy="380873"/>
            </a:xfrm>
            <a:prstGeom prst="rect">
              <a:avLst/>
            </a:prstGeom>
            <a:noFill/>
          </p:spPr>
          <p:txBody>
            <a:bodyPr wrap="none" rtlCol="0">
              <a:spAutoFit/>
            </a:bodyPr>
            <a:lstStyle/>
            <a:p>
              <a:r>
                <a:rPr lang="zh-CN" altLang="en-US" sz="2700" b="1" dirty="0">
                  <a:solidFill>
                    <a:schemeClr val="bg1"/>
                  </a:solidFill>
                </a:rPr>
                <a:t>图卷积的缺点</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文本框 2"/>
          <p:cNvSpPr txBox="1"/>
          <p:nvPr/>
        </p:nvSpPr>
        <p:spPr>
          <a:xfrm>
            <a:off x="876300" y="1905506"/>
            <a:ext cx="10302240" cy="3046988"/>
          </a:xfrm>
          <a:prstGeom prst="rect">
            <a:avLst/>
          </a:prstGeom>
          <a:noFill/>
        </p:spPr>
        <p:txBody>
          <a:bodyPr wrap="square" rtlCol="0">
            <a:spAutoFit/>
          </a:bodyPr>
          <a:lstStyle/>
          <a:p>
            <a:r>
              <a:rPr lang="en-US" altLang="zh-CN" sz="3200" dirty="0"/>
              <a:t>1.</a:t>
            </a:r>
            <a:r>
              <a:rPr lang="zh-CN" altLang="en-US" sz="3200" dirty="0"/>
              <a:t>由于图卷积使用邻接矩阵，所以其运算量特别大，尤其是在大规模的高光谱图像的应用上面。</a:t>
            </a:r>
            <a:endParaRPr lang="en-US" altLang="zh-CN" sz="3200" dirty="0"/>
          </a:p>
          <a:p>
            <a:r>
              <a:rPr lang="en-US" altLang="zh-CN" sz="3200" dirty="0"/>
              <a:t>2.GCN</a:t>
            </a:r>
            <a:r>
              <a:rPr lang="zh-CN" altLang="en-US" sz="3200" dirty="0"/>
              <a:t>需要一次性投喂所有数据，这可能会导致大的内存成本和缓慢的梯度下降，造成了变量更新的负面影响</a:t>
            </a:r>
            <a:endParaRPr lang="en-US" altLang="zh-CN" sz="3200" dirty="0"/>
          </a:p>
          <a:p>
            <a:r>
              <a:rPr lang="en-US" altLang="zh-CN" sz="3200" dirty="0"/>
              <a:t>3.</a:t>
            </a:r>
            <a:r>
              <a:rPr lang="zh-CN" altLang="en-US" sz="3200" dirty="0"/>
              <a:t>图卷积网络的泛化能力弱，其在训练集上的效果很好，但是在测试集上的效果不太明显</a:t>
            </a:r>
            <a:endParaRPr lang="zh-CN" altLang="en-US" sz="3200" dirty="0"/>
          </a:p>
        </p:txBody>
      </p:sp>
    </p:spTree>
  </p:cSld>
  <p:clrMapOvr>
    <a:masterClrMapping/>
  </p:clrMapOvr>
  <p:transition spd="slow">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apezoid 15"/>
          <p:cNvSpPr/>
          <p:nvPr/>
        </p:nvSpPr>
        <p:spPr>
          <a:xfrm flipV="1">
            <a:off x="-2844799" y="-511602"/>
            <a:ext cx="6642281" cy="7907479"/>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dirty="0"/>
          </a:p>
        </p:txBody>
      </p:sp>
      <p:sp>
        <p:nvSpPr>
          <p:cNvPr id="6" name="TextBox 5"/>
          <p:cNvSpPr txBox="1"/>
          <p:nvPr/>
        </p:nvSpPr>
        <p:spPr>
          <a:xfrm>
            <a:off x="4368801" y="2865980"/>
            <a:ext cx="5003928" cy="938714"/>
          </a:xfrm>
          <a:prstGeom prst="rect">
            <a:avLst/>
          </a:prstGeom>
          <a:noFill/>
        </p:spPr>
        <p:txBody>
          <a:bodyPr wrap="none" lIns="121917" tIns="60958" rIns="121917" bIns="60958" rtlCol="0">
            <a:spAutoFit/>
          </a:bodyPr>
          <a:lstStyle/>
          <a:p>
            <a:r>
              <a:rPr lang="zh-CN" altLang="en-US" sz="5300" b="1" dirty="0">
                <a:solidFill>
                  <a:srgbClr val="289A53"/>
                </a:solidFill>
              </a:rPr>
              <a:t>图卷积网络应用</a:t>
            </a:r>
            <a:endParaRPr lang="en-US" sz="5300" b="1" dirty="0">
              <a:solidFill>
                <a:srgbClr val="289A53"/>
              </a:solidFill>
            </a:endParaRPr>
          </a:p>
        </p:txBody>
      </p:sp>
      <p:sp>
        <p:nvSpPr>
          <p:cNvPr id="8" name="Rectangle 7"/>
          <p:cNvSpPr/>
          <p:nvPr/>
        </p:nvSpPr>
        <p:spPr>
          <a:xfrm flipH="1">
            <a:off x="4165599" y="2616200"/>
            <a:ext cx="101600" cy="1422400"/>
          </a:xfrm>
          <a:prstGeom prst="rect">
            <a:avLst/>
          </a:prstGeom>
          <a:gradFill flip="none" rotWithShape="1">
            <a:gsLst>
              <a:gs pos="0">
                <a:srgbClr val="289A53">
                  <a:shade val="30000"/>
                  <a:satMod val="115000"/>
                </a:srgbClr>
              </a:gs>
              <a:gs pos="50000">
                <a:srgbClr val="289A53">
                  <a:shade val="67500"/>
                  <a:satMod val="115000"/>
                </a:srgbClr>
              </a:gs>
              <a:gs pos="100000">
                <a:srgbClr val="289A53">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grpSp>
        <p:nvGrpSpPr>
          <p:cNvPr id="2" name="Group 1"/>
          <p:cNvGrpSpPr/>
          <p:nvPr/>
        </p:nvGrpSpPr>
        <p:grpSpPr>
          <a:xfrm>
            <a:off x="-2836478" y="-529890"/>
            <a:ext cx="6642281" cy="7907479"/>
            <a:chOff x="-2127359" y="-397418"/>
            <a:chExt cx="4981711" cy="5930609"/>
          </a:xfrm>
        </p:grpSpPr>
        <p:sp>
          <p:nvSpPr>
            <p:cNvPr id="9" name="Trapezoid 15"/>
            <p:cNvSpPr/>
            <p:nvPr/>
          </p:nvSpPr>
          <p:spPr>
            <a:xfrm flipV="1">
              <a:off x="-2127359" y="-397418"/>
              <a:ext cx="4981711" cy="5930609"/>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gradFill>
              <a:gsLst>
                <a:gs pos="39000">
                  <a:schemeClr val="tx1">
                    <a:alpha val="66000"/>
                  </a:schemeClr>
                </a:gs>
                <a:gs pos="100000">
                  <a:srgbClr val="289A53">
                    <a:alpha val="5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62622" y="698696"/>
              <a:ext cx="2725243" cy="4508927"/>
            </a:xfrm>
            <a:prstGeom prst="rect">
              <a:avLst/>
            </a:prstGeom>
            <a:noFill/>
          </p:spPr>
          <p:txBody>
            <a:bodyPr wrap="square" rtlCol="0">
              <a:spAutoFit/>
            </a:bodyPr>
            <a:lstStyle/>
            <a:p>
              <a:r>
                <a:rPr lang="zh-CN" altLang="en-US" sz="38300" dirty="0">
                  <a:solidFill>
                    <a:schemeClr val="bg1"/>
                  </a:solidFill>
                </a:rPr>
                <a:t>贰</a:t>
              </a:r>
              <a:endParaRPr lang="en-US" sz="38300" dirty="0">
                <a:solidFill>
                  <a:schemeClr val="bg1"/>
                </a:solidFill>
              </a:endParaRPr>
            </a:p>
          </p:txBody>
        </p:sp>
      </p:gr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60959"/>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350370" cy="380873"/>
            </a:xfrm>
            <a:prstGeom prst="rect">
              <a:avLst/>
            </a:prstGeom>
            <a:noFill/>
          </p:spPr>
          <p:txBody>
            <a:bodyPr wrap="none" rtlCol="0">
              <a:spAutoFit/>
            </a:bodyPr>
            <a:lstStyle/>
            <a:p>
              <a:r>
                <a:rPr lang="en-US" altLang="zh-CN" sz="2700" b="1" dirty="0">
                  <a:solidFill>
                    <a:schemeClr val="bg1"/>
                  </a:solidFill>
                </a:rPr>
                <a:t>GCN</a:t>
              </a:r>
              <a:r>
                <a:rPr lang="zh-CN" altLang="en-US" sz="2700" b="1" dirty="0">
                  <a:solidFill>
                    <a:schemeClr val="bg1"/>
                  </a:solidFill>
                </a:rPr>
                <a:t>与</a:t>
              </a:r>
              <a:r>
                <a:rPr lang="en-US" altLang="zh-CN" sz="2700" b="1" dirty="0">
                  <a:solidFill>
                    <a:schemeClr val="bg1"/>
                  </a:solidFill>
                </a:rPr>
                <a:t>CNN</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 5"/>
          <p:cNvPicPr>
            <a:picLocks noChangeAspect="1"/>
          </p:cNvPicPr>
          <p:nvPr/>
        </p:nvPicPr>
        <p:blipFill>
          <a:blip r:embed="rId3"/>
          <a:stretch>
            <a:fillRect/>
          </a:stretch>
        </p:blipFill>
        <p:spPr>
          <a:xfrm>
            <a:off x="1691628" y="1682109"/>
            <a:ext cx="7964984" cy="3750951"/>
          </a:xfrm>
          <a:prstGeom prst="rect">
            <a:avLst/>
          </a:prstGeom>
        </p:spPr>
      </p:pic>
    </p:spTree>
  </p:cSld>
  <p:clrMapOvr>
    <a:masterClrMapping/>
  </p:clrMapOvr>
  <p:transition spd="slow">
    <p:push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090683" cy="380873"/>
            </a:xfrm>
            <a:prstGeom prst="rect">
              <a:avLst/>
            </a:prstGeom>
            <a:noFill/>
          </p:spPr>
          <p:txBody>
            <a:bodyPr wrap="none" rtlCol="0">
              <a:spAutoFit/>
            </a:bodyPr>
            <a:lstStyle/>
            <a:p>
              <a:r>
                <a:rPr lang="en-US" altLang="zh-CN" sz="2700" b="1" dirty="0" err="1">
                  <a:solidFill>
                    <a:schemeClr val="bg1"/>
                  </a:solidFill>
                </a:rPr>
                <a:t>miniGCN</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图片 6"/>
          <p:cNvPicPr>
            <a:picLocks noChangeAspect="1"/>
          </p:cNvPicPr>
          <p:nvPr/>
        </p:nvPicPr>
        <p:blipFill>
          <a:blip r:embed="rId3"/>
          <a:stretch>
            <a:fillRect/>
          </a:stretch>
        </p:blipFill>
        <p:spPr>
          <a:xfrm>
            <a:off x="2975598" y="1126795"/>
            <a:ext cx="5292102" cy="5058627"/>
          </a:xfrm>
          <a:prstGeom prst="rect">
            <a:avLst/>
          </a:prstGeom>
        </p:spPr>
      </p:pic>
    </p:spTree>
  </p:cSld>
  <p:clrMapOvr>
    <a:masterClrMapping/>
  </p:clrMapOvr>
  <p:transition spd="slow">
    <p:push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612187" cy="380873"/>
            </a:xfrm>
            <a:prstGeom prst="rect">
              <a:avLst/>
            </a:prstGeom>
            <a:noFill/>
          </p:spPr>
          <p:txBody>
            <a:bodyPr wrap="none" rtlCol="0">
              <a:spAutoFit/>
            </a:bodyPr>
            <a:lstStyle/>
            <a:p>
              <a:r>
                <a:rPr lang="en-US" sz="2700" b="1" dirty="0">
                  <a:solidFill>
                    <a:schemeClr val="bg1"/>
                  </a:solidFill>
                </a:rPr>
                <a:t>GCN</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图片 6"/>
          <p:cNvPicPr>
            <a:picLocks noChangeAspect="1"/>
          </p:cNvPicPr>
          <p:nvPr/>
        </p:nvPicPr>
        <p:blipFill>
          <a:blip r:embed="rId3"/>
          <a:stretch>
            <a:fillRect/>
          </a:stretch>
        </p:blipFill>
        <p:spPr>
          <a:xfrm>
            <a:off x="1028196" y="1874987"/>
            <a:ext cx="10372436" cy="3413293"/>
          </a:xfrm>
          <a:prstGeom prst="rect">
            <a:avLst/>
          </a:prstGeom>
        </p:spPr>
      </p:pic>
    </p:spTree>
  </p:cSld>
  <p:clrMapOvr>
    <a:masterClrMapping/>
  </p:clrMapOvr>
  <p:transition spd="slow">
    <p:push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177245" cy="380873"/>
            </a:xfrm>
            <a:prstGeom prst="rect">
              <a:avLst/>
            </a:prstGeom>
            <a:noFill/>
          </p:spPr>
          <p:txBody>
            <a:bodyPr wrap="none" rtlCol="0">
              <a:spAutoFit/>
            </a:bodyPr>
            <a:lstStyle/>
            <a:p>
              <a:r>
                <a:rPr lang="zh-CN" altLang="en-US" sz="2700" b="1" dirty="0">
                  <a:solidFill>
                    <a:schemeClr val="bg1"/>
                  </a:solidFill>
                </a:rPr>
                <a:t>图像投影</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文本框 2"/>
          <p:cNvSpPr txBox="1"/>
          <p:nvPr/>
        </p:nvSpPr>
        <p:spPr>
          <a:xfrm>
            <a:off x="975360" y="1303020"/>
            <a:ext cx="9997440" cy="923330"/>
          </a:xfrm>
          <a:prstGeom prst="rect">
            <a:avLst/>
          </a:prstGeom>
          <a:noFill/>
        </p:spPr>
        <p:txBody>
          <a:bodyPr wrap="square" rtlCol="0">
            <a:spAutoFit/>
          </a:bodyPr>
          <a:lstStyle/>
          <a:p>
            <a:r>
              <a:rPr lang="zh-CN" altLang="en-US" b="0" i="0" dirty="0">
                <a:solidFill>
                  <a:srgbClr val="4D4D4D"/>
                </a:solidFill>
                <a:effectLst/>
                <a:latin typeface="Lucida Grande" panose="020B0600040502020204"/>
              </a:rPr>
              <a:t>在 </a:t>
            </a:r>
            <a:r>
              <a:rPr lang="en-US" altLang="zh-CN" b="0" i="0" dirty="0">
                <a:solidFill>
                  <a:srgbClr val="4D4D4D"/>
                </a:solidFill>
                <a:effectLst/>
                <a:latin typeface="Lucida Grande" panose="020B0600040502020204"/>
              </a:rPr>
              <a:t>ArcGIS </a:t>
            </a:r>
            <a:r>
              <a:rPr lang="zh-CN" altLang="en-US" b="0" i="0" dirty="0">
                <a:solidFill>
                  <a:srgbClr val="4D4D4D"/>
                </a:solidFill>
                <a:effectLst/>
                <a:latin typeface="Lucida Grande" panose="020B0600040502020204"/>
              </a:rPr>
              <a:t>中，每个数据集都具有一个坐标系，该坐标系用于将数据集与通用坐标框架（如地图）内的其他地理数据图层集成。通过坐标系可以集成地图内的数据集以及执行各种集成的分析操作，例如叠加来自截然不同的来源和坐标系的数据图层</a:t>
            </a:r>
            <a:endParaRPr lang="zh-CN" altLang="en-US" dirty="0"/>
          </a:p>
        </p:txBody>
      </p:sp>
      <p:pic>
        <p:nvPicPr>
          <p:cNvPr id="11266" name="Picture 2" descr="如果图层的坐标系为已知，ArcGIS 可以对其进行空间和分析集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860" y="244733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apezoid 15"/>
          <p:cNvSpPr/>
          <p:nvPr/>
        </p:nvSpPr>
        <p:spPr>
          <a:xfrm flipV="1">
            <a:off x="-2844799" y="-511602"/>
            <a:ext cx="6642281" cy="7907479"/>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dirty="0"/>
          </a:p>
        </p:txBody>
      </p:sp>
      <p:sp>
        <p:nvSpPr>
          <p:cNvPr id="6" name="TextBox 5"/>
          <p:cNvSpPr txBox="1"/>
          <p:nvPr/>
        </p:nvSpPr>
        <p:spPr>
          <a:xfrm>
            <a:off x="4368801" y="2865980"/>
            <a:ext cx="3644581" cy="938714"/>
          </a:xfrm>
          <a:prstGeom prst="rect">
            <a:avLst/>
          </a:prstGeom>
          <a:noFill/>
        </p:spPr>
        <p:txBody>
          <a:bodyPr wrap="none" lIns="121917" tIns="60958" rIns="121917" bIns="60958" rtlCol="0">
            <a:spAutoFit/>
          </a:bodyPr>
          <a:lstStyle/>
          <a:p>
            <a:r>
              <a:rPr lang="zh-CN" altLang="en-US" sz="5300" b="1" dirty="0">
                <a:solidFill>
                  <a:srgbClr val="289A53"/>
                </a:solidFill>
              </a:rPr>
              <a:t>图卷积网络</a:t>
            </a:r>
            <a:endParaRPr lang="en-US" sz="5300" b="1" dirty="0">
              <a:solidFill>
                <a:srgbClr val="289A53"/>
              </a:solidFill>
            </a:endParaRPr>
          </a:p>
        </p:txBody>
      </p:sp>
      <p:sp>
        <p:nvSpPr>
          <p:cNvPr id="8" name="Rectangle 7"/>
          <p:cNvSpPr/>
          <p:nvPr/>
        </p:nvSpPr>
        <p:spPr>
          <a:xfrm flipH="1">
            <a:off x="4165599" y="2616200"/>
            <a:ext cx="101600" cy="1422400"/>
          </a:xfrm>
          <a:prstGeom prst="rect">
            <a:avLst/>
          </a:prstGeom>
          <a:gradFill flip="none" rotWithShape="1">
            <a:gsLst>
              <a:gs pos="0">
                <a:srgbClr val="289A53">
                  <a:shade val="30000"/>
                  <a:satMod val="115000"/>
                </a:srgbClr>
              </a:gs>
              <a:gs pos="50000">
                <a:srgbClr val="289A53">
                  <a:shade val="67500"/>
                  <a:satMod val="115000"/>
                </a:srgbClr>
              </a:gs>
              <a:gs pos="100000">
                <a:srgbClr val="289A53">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grpSp>
        <p:nvGrpSpPr>
          <p:cNvPr id="2" name="Group 1"/>
          <p:cNvGrpSpPr/>
          <p:nvPr/>
        </p:nvGrpSpPr>
        <p:grpSpPr>
          <a:xfrm>
            <a:off x="-2836478" y="-529890"/>
            <a:ext cx="6642281" cy="7907479"/>
            <a:chOff x="-2127359" y="-397418"/>
            <a:chExt cx="4981711" cy="5930609"/>
          </a:xfrm>
        </p:grpSpPr>
        <p:sp>
          <p:nvSpPr>
            <p:cNvPr id="9" name="Trapezoid 15"/>
            <p:cNvSpPr/>
            <p:nvPr/>
          </p:nvSpPr>
          <p:spPr>
            <a:xfrm flipV="1">
              <a:off x="-2127359" y="-397418"/>
              <a:ext cx="4981711" cy="5930609"/>
            </a:xfrm>
            <a:custGeom>
              <a:avLst/>
              <a:gdLst/>
              <a:ahLst/>
              <a:cxnLst/>
              <a:rect l="l" t="t" r="r" b="b"/>
              <a:pathLst>
                <a:path w="2031246" h="2534354">
                  <a:moveTo>
                    <a:pt x="0" y="2534354"/>
                  </a:moveTo>
                  <a:lnTo>
                    <a:pt x="2031246" y="2534354"/>
                  </a:lnTo>
                  <a:lnTo>
                    <a:pt x="1901302" y="708275"/>
                  </a:lnTo>
                  <a:lnTo>
                    <a:pt x="1890965" y="708275"/>
                  </a:lnTo>
                  <a:lnTo>
                    <a:pt x="1891920" y="705018"/>
                  </a:lnTo>
                  <a:lnTo>
                    <a:pt x="1015622" y="0"/>
                  </a:lnTo>
                  <a:lnTo>
                    <a:pt x="139324" y="705018"/>
                  </a:lnTo>
                  <a:lnTo>
                    <a:pt x="140280" y="708275"/>
                  </a:lnTo>
                  <a:lnTo>
                    <a:pt x="129944" y="708275"/>
                  </a:lnTo>
                  <a:close/>
                </a:path>
              </a:pathLst>
            </a:custGeom>
            <a:gradFill>
              <a:gsLst>
                <a:gs pos="39000">
                  <a:schemeClr val="tx1">
                    <a:alpha val="66000"/>
                  </a:schemeClr>
                </a:gs>
                <a:gs pos="100000">
                  <a:srgbClr val="289A53">
                    <a:alpha val="5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62622" y="698696"/>
              <a:ext cx="2725243" cy="4508927"/>
            </a:xfrm>
            <a:prstGeom prst="rect">
              <a:avLst/>
            </a:prstGeom>
            <a:noFill/>
          </p:spPr>
          <p:txBody>
            <a:bodyPr wrap="square" rtlCol="0">
              <a:spAutoFit/>
            </a:bodyPr>
            <a:lstStyle/>
            <a:p>
              <a:r>
                <a:rPr lang="zh-CN" altLang="en-US" sz="38300" dirty="0">
                  <a:solidFill>
                    <a:schemeClr val="bg1"/>
                  </a:solidFill>
                </a:rPr>
                <a:t>壹</a:t>
              </a:r>
              <a:endParaRPr lang="en-US" sz="38300" dirty="0">
                <a:solidFill>
                  <a:schemeClr val="bg1"/>
                </a:solidFill>
              </a:endParaRPr>
            </a:p>
          </p:txBody>
        </p:sp>
      </p:gr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696618" cy="380873"/>
            </a:xfrm>
            <a:prstGeom prst="rect">
              <a:avLst/>
            </a:prstGeom>
            <a:noFill/>
          </p:spPr>
          <p:txBody>
            <a:bodyPr wrap="none" rtlCol="0">
              <a:spAutoFit/>
            </a:bodyPr>
            <a:lstStyle/>
            <a:p>
              <a:r>
                <a:rPr lang="zh-CN" altLang="en-US" sz="2700" b="1" dirty="0">
                  <a:solidFill>
                    <a:schemeClr val="bg1"/>
                  </a:solidFill>
                </a:rPr>
                <a:t>欧几里得数据</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文本框 5"/>
          <p:cNvSpPr txBox="1"/>
          <p:nvPr/>
        </p:nvSpPr>
        <p:spPr>
          <a:xfrm>
            <a:off x="891540" y="1518166"/>
            <a:ext cx="10706100" cy="1938992"/>
          </a:xfrm>
          <a:prstGeom prst="rect">
            <a:avLst/>
          </a:prstGeom>
          <a:noFill/>
        </p:spPr>
        <p:txBody>
          <a:bodyPr wrap="square" rtlCol="0">
            <a:spAutoFit/>
          </a:bodyPr>
          <a:lstStyle/>
          <a:p>
            <a:r>
              <a:rPr lang="zh-CN" altLang="en-US" sz="2400" b="0" i="0" dirty="0">
                <a:solidFill>
                  <a:srgbClr val="4D4D4D"/>
                </a:solidFill>
                <a:effectLst/>
                <a:latin typeface="-apple-system"/>
              </a:rPr>
              <a:t>在我们日常生活中，最常见到的媒体介质莫过于是</a:t>
            </a:r>
            <a:r>
              <a:rPr lang="zh-CN" altLang="en-US" sz="2400" b="1" i="0" dirty="0">
                <a:solidFill>
                  <a:srgbClr val="4D4D4D"/>
                </a:solidFill>
                <a:effectLst/>
                <a:latin typeface="-apple-system"/>
              </a:rPr>
              <a:t>图片</a:t>
            </a:r>
            <a:r>
              <a:rPr lang="en-US" altLang="zh-CN" sz="2400" b="1" i="0" dirty="0">
                <a:solidFill>
                  <a:srgbClr val="4D4D4D"/>
                </a:solidFill>
                <a:effectLst/>
                <a:latin typeface="-apple-system"/>
              </a:rPr>
              <a:t>(image)</a:t>
            </a:r>
            <a:r>
              <a:rPr lang="zh-CN" altLang="en-US" sz="2400" b="0" i="0" dirty="0">
                <a:solidFill>
                  <a:srgbClr val="4D4D4D"/>
                </a:solidFill>
                <a:effectLst/>
                <a:latin typeface="-apple-system"/>
              </a:rPr>
              <a:t> 和</a:t>
            </a:r>
            <a:r>
              <a:rPr lang="zh-CN" altLang="en-US" sz="2400" b="1" i="0" dirty="0">
                <a:solidFill>
                  <a:srgbClr val="4D4D4D"/>
                </a:solidFill>
                <a:effectLst/>
                <a:latin typeface="-apple-system"/>
              </a:rPr>
              <a:t>视频</a:t>
            </a:r>
            <a:r>
              <a:rPr lang="en-US" altLang="zh-CN" sz="2400" b="1" i="0" dirty="0">
                <a:solidFill>
                  <a:srgbClr val="4D4D4D"/>
                </a:solidFill>
                <a:effectLst/>
                <a:latin typeface="-apple-system"/>
              </a:rPr>
              <a:t>(video)</a:t>
            </a:r>
            <a:r>
              <a:rPr lang="zh-CN" altLang="en-US" sz="2400" b="0" i="0" dirty="0">
                <a:solidFill>
                  <a:srgbClr val="4D4D4D"/>
                </a:solidFill>
                <a:effectLst/>
                <a:latin typeface="-apple-system"/>
              </a:rPr>
              <a:t> 以及 </a:t>
            </a:r>
            <a:r>
              <a:rPr lang="zh-CN" altLang="en-US" sz="2400" b="1" i="0" dirty="0">
                <a:solidFill>
                  <a:srgbClr val="4D4D4D"/>
                </a:solidFill>
                <a:effectLst/>
                <a:latin typeface="-apple-system"/>
              </a:rPr>
              <a:t>语音</a:t>
            </a:r>
            <a:r>
              <a:rPr lang="en-US" altLang="zh-CN" sz="2400" b="1" i="0" dirty="0">
                <a:solidFill>
                  <a:srgbClr val="4D4D4D"/>
                </a:solidFill>
                <a:effectLst/>
                <a:latin typeface="-apple-system"/>
              </a:rPr>
              <a:t>(voice)</a:t>
            </a:r>
            <a:r>
              <a:rPr lang="zh-CN" altLang="en-US" sz="2400" b="0" i="0" dirty="0">
                <a:solidFill>
                  <a:srgbClr val="4D4D4D"/>
                </a:solidFill>
                <a:effectLst/>
                <a:latin typeface="-apple-system"/>
              </a:rPr>
              <a:t> 了，这些数据有一个特点就是：“排列整齐”。图片数据天然的，节点和邻居节点有着统计上的相关性，因此能够找出邻居节点。这类型的数据排列整齐，不同样本之间可以容易的定义出“</a:t>
            </a:r>
            <a:r>
              <a:rPr lang="zh-CN" altLang="en-US" sz="2400" b="1" i="0" dirty="0">
                <a:solidFill>
                  <a:srgbClr val="4D4D4D"/>
                </a:solidFill>
                <a:effectLst/>
                <a:latin typeface="-apple-system"/>
              </a:rPr>
              <a:t>距离</a:t>
            </a:r>
            <a:r>
              <a:rPr lang="zh-CN" altLang="en-US" sz="2400" b="0" i="0" dirty="0">
                <a:solidFill>
                  <a:srgbClr val="4D4D4D"/>
                </a:solidFill>
                <a:effectLst/>
                <a:latin typeface="-apple-system"/>
              </a:rPr>
              <a:t>”这个概念出来，意味着可以很容易地定义出卷积这个操作出来，并且在深度网络中进行进一步操作。</a:t>
            </a:r>
            <a:endParaRPr lang="zh-CN" altLang="en-US" sz="2400" dirty="0"/>
          </a:p>
        </p:txBody>
      </p:sp>
      <p:pic>
        <p:nvPicPr>
          <p:cNvPr id="1026"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 y="3805892"/>
            <a:ext cx="10736486" cy="22367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696618" cy="380873"/>
            </a:xfrm>
            <a:prstGeom prst="rect">
              <a:avLst/>
            </a:prstGeom>
            <a:noFill/>
          </p:spPr>
          <p:txBody>
            <a:bodyPr wrap="none" rtlCol="0">
              <a:spAutoFit/>
            </a:bodyPr>
            <a:lstStyle/>
            <a:p>
              <a:r>
                <a:rPr lang="zh-CN" altLang="en-US" sz="2700" b="1" dirty="0">
                  <a:solidFill>
                    <a:schemeClr val="bg1"/>
                  </a:solidFill>
                </a:rPr>
                <a:t>欧几里得数据</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文本框 5"/>
          <p:cNvSpPr txBox="1"/>
          <p:nvPr/>
        </p:nvSpPr>
        <p:spPr>
          <a:xfrm>
            <a:off x="891540" y="1518166"/>
            <a:ext cx="10706100" cy="1200329"/>
          </a:xfrm>
          <a:prstGeom prst="rect">
            <a:avLst/>
          </a:prstGeom>
          <a:noFill/>
        </p:spPr>
        <p:txBody>
          <a:bodyPr wrap="square" rtlCol="0">
            <a:spAutoFit/>
          </a:bodyPr>
          <a:lstStyle/>
          <a:p>
            <a:r>
              <a:rPr lang="zh-CN" altLang="en-US" sz="2400" b="0" i="0" dirty="0">
                <a:solidFill>
                  <a:srgbClr val="4D4D4D"/>
                </a:solidFill>
                <a:effectLst/>
                <a:latin typeface="-apple-system"/>
              </a:rPr>
              <a:t>假设现在有两个图片样本，尽管其图片大小可能不一致，但是总是可以通过空间下采样的方式将其统一到同一个尺寸的，然后直接逐个像素点进行相减后取得平方和，求得两个样本之间的欧几里德距离是完全可以进行的。如下式所见：</a:t>
            </a:r>
            <a:endParaRPr lang="zh-CN" altLang="en-US" sz="2400" dirty="0"/>
          </a:p>
        </p:txBody>
      </p:sp>
      <p:pic>
        <p:nvPicPr>
          <p:cNvPr id="2050"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 y="3631823"/>
            <a:ext cx="5139199" cy="12896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690" y="3195697"/>
            <a:ext cx="5314950" cy="2343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956304" cy="380873"/>
            </a:xfrm>
            <a:prstGeom prst="rect">
              <a:avLst/>
            </a:prstGeom>
            <a:noFill/>
          </p:spPr>
          <p:txBody>
            <a:bodyPr wrap="none" rtlCol="0">
              <a:spAutoFit/>
            </a:bodyPr>
            <a:lstStyle/>
            <a:p>
              <a:r>
                <a:rPr lang="zh-CN" altLang="en-US" sz="2700" b="1" dirty="0">
                  <a:solidFill>
                    <a:schemeClr val="bg1"/>
                  </a:solidFill>
                </a:rPr>
                <a:t>非欧几里得数据</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文本框 5"/>
          <p:cNvSpPr txBox="1"/>
          <p:nvPr/>
        </p:nvSpPr>
        <p:spPr>
          <a:xfrm>
            <a:off x="891540" y="1518166"/>
            <a:ext cx="10706100" cy="830997"/>
          </a:xfrm>
          <a:prstGeom prst="rect">
            <a:avLst/>
          </a:prstGeom>
          <a:noFill/>
        </p:spPr>
        <p:txBody>
          <a:bodyPr wrap="square" rtlCol="0">
            <a:spAutoFit/>
          </a:bodyPr>
          <a:lstStyle/>
          <a:p>
            <a:r>
              <a:rPr lang="zh-CN" altLang="en-US" sz="2400" b="0" i="0" dirty="0">
                <a:solidFill>
                  <a:srgbClr val="4D4D4D"/>
                </a:solidFill>
                <a:effectLst/>
                <a:latin typeface="-apple-system"/>
              </a:rPr>
              <a:t>非欧几里德结构的样本总得来说有两大类型，分别是</a:t>
            </a:r>
            <a:r>
              <a:rPr lang="zh-CN" altLang="en-US" sz="2400" b="1" i="0" dirty="0">
                <a:solidFill>
                  <a:srgbClr val="4D4D4D"/>
                </a:solidFill>
                <a:effectLst/>
                <a:latin typeface="-apple-system"/>
              </a:rPr>
              <a:t>图</a:t>
            </a:r>
            <a:r>
              <a:rPr lang="en-US" altLang="zh-CN" sz="2400" b="1" i="0" dirty="0">
                <a:solidFill>
                  <a:srgbClr val="4D4D4D"/>
                </a:solidFill>
                <a:effectLst/>
                <a:latin typeface="-apple-system"/>
              </a:rPr>
              <a:t>(Graph)</a:t>
            </a:r>
            <a:r>
              <a:rPr lang="zh-CN" altLang="en-US" sz="2400" b="1" i="0" dirty="0">
                <a:solidFill>
                  <a:srgbClr val="4D4D4D"/>
                </a:solidFill>
                <a:effectLst/>
                <a:latin typeface="-apple-system"/>
              </a:rPr>
              <a:t>数据</a:t>
            </a:r>
            <a:r>
              <a:rPr lang="zh-CN" altLang="en-US" sz="2400" b="0" i="0" dirty="0">
                <a:solidFill>
                  <a:srgbClr val="4D4D4D"/>
                </a:solidFill>
                <a:effectLst/>
                <a:latin typeface="-apple-system"/>
              </a:rPr>
              <a:t>和</a:t>
            </a:r>
            <a:r>
              <a:rPr lang="zh-CN" altLang="en-US" sz="2400" b="1" i="0" dirty="0">
                <a:solidFill>
                  <a:srgbClr val="4D4D4D"/>
                </a:solidFill>
                <a:effectLst/>
                <a:latin typeface="-apple-system"/>
              </a:rPr>
              <a:t>流形数据</a:t>
            </a:r>
            <a:r>
              <a:rPr lang="zh-CN" altLang="en-US" sz="2400" b="0" i="0" dirty="0">
                <a:solidFill>
                  <a:srgbClr val="4D4D4D"/>
                </a:solidFill>
                <a:effectLst/>
                <a:latin typeface="-apple-system"/>
              </a:rPr>
              <a:t>，如下图所示</a:t>
            </a:r>
            <a:r>
              <a:rPr lang="en-US" altLang="zh-CN" sz="2400" b="0" i="0" dirty="0">
                <a:solidFill>
                  <a:srgbClr val="4D4D4D"/>
                </a:solidFill>
                <a:effectLst/>
                <a:latin typeface="-apple-system"/>
              </a:rPr>
              <a:t>:</a:t>
            </a:r>
            <a:endParaRPr lang="zh-CN" altLang="en-US" sz="2400" dirty="0"/>
          </a:p>
        </p:txBody>
      </p:sp>
      <p:pic>
        <p:nvPicPr>
          <p:cNvPr id="3074"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944" y="2485268"/>
            <a:ext cx="4313901" cy="4047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0469" y="2444021"/>
            <a:ext cx="4392587" cy="4232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1956304" cy="380873"/>
            </a:xfrm>
            <a:prstGeom prst="rect">
              <a:avLst/>
            </a:prstGeom>
            <a:noFill/>
          </p:spPr>
          <p:txBody>
            <a:bodyPr wrap="none" rtlCol="0">
              <a:spAutoFit/>
            </a:bodyPr>
            <a:lstStyle/>
            <a:p>
              <a:r>
                <a:rPr lang="zh-CN" altLang="en-US" sz="2700" b="1" dirty="0">
                  <a:solidFill>
                    <a:schemeClr val="bg1"/>
                  </a:solidFill>
                </a:rPr>
                <a:t>非欧几里得数据</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文本框 5"/>
          <p:cNvSpPr txBox="1"/>
          <p:nvPr/>
        </p:nvSpPr>
        <p:spPr>
          <a:xfrm>
            <a:off x="742949" y="1198126"/>
            <a:ext cx="10706100" cy="3785652"/>
          </a:xfrm>
          <a:prstGeom prst="rect">
            <a:avLst/>
          </a:prstGeom>
          <a:noFill/>
        </p:spPr>
        <p:txBody>
          <a:bodyPr wrap="square" rtlCol="0">
            <a:spAutoFit/>
          </a:bodyPr>
          <a:lstStyle/>
          <a:p>
            <a:r>
              <a:rPr lang="zh-CN" altLang="en-US" sz="2400" b="0" i="0" dirty="0">
                <a:solidFill>
                  <a:srgbClr val="4D4D4D"/>
                </a:solidFill>
                <a:effectLst/>
                <a:latin typeface="-apple-system"/>
              </a:rPr>
              <a:t>这两类数据有个特点就是，</a:t>
            </a:r>
            <a:r>
              <a:rPr lang="zh-CN" altLang="en-US" sz="2400" b="1" i="0" dirty="0">
                <a:solidFill>
                  <a:srgbClr val="4D4D4D"/>
                </a:solidFill>
                <a:effectLst/>
                <a:latin typeface="-apple-system"/>
              </a:rPr>
              <a:t>排列不整齐</a:t>
            </a:r>
            <a:r>
              <a:rPr lang="zh-CN" altLang="en-US" sz="2400" b="0" i="0" dirty="0">
                <a:solidFill>
                  <a:srgbClr val="4D4D4D"/>
                </a:solidFill>
                <a:effectLst/>
                <a:latin typeface="-apple-system"/>
              </a:rPr>
              <a:t>，比较的随意。具体体现在：</a:t>
            </a:r>
            <a:r>
              <a:rPr lang="zh-CN" altLang="en-US" sz="2400" b="1" i="0" dirty="0">
                <a:solidFill>
                  <a:srgbClr val="4D4D4D"/>
                </a:solidFill>
                <a:effectLst/>
                <a:latin typeface="-apple-system"/>
              </a:rPr>
              <a:t>对于数据中的某个点，难以定义出其邻居节点出来，或者是不同节点的邻居节点的数量是不同的</a:t>
            </a:r>
            <a:r>
              <a:rPr lang="en-US" altLang="zh-CN" sz="2400" b="0" i="0" dirty="0">
                <a:solidFill>
                  <a:srgbClr val="4D4D4D"/>
                </a:solidFill>
                <a:effectLst/>
                <a:latin typeface="-apple-system"/>
              </a:rPr>
              <a:t>[5]</a:t>
            </a:r>
            <a:r>
              <a:rPr lang="zh-CN" altLang="en-US" sz="2400" b="0" i="0" dirty="0">
                <a:solidFill>
                  <a:srgbClr val="4D4D4D"/>
                </a:solidFill>
                <a:effectLst/>
                <a:latin typeface="-apple-system"/>
              </a:rPr>
              <a:t>。这样就意味着难以在这类型的数据上定义出和图像等数据上相同的卷积操作出来，而且因为每个样本的节点排列可能都不同，比如在生物医学中的分子筛选中，显然这个是一个</a:t>
            </a:r>
            <a:r>
              <a:rPr lang="en-US" altLang="zh-CN" sz="2400" b="0" i="0" dirty="0">
                <a:solidFill>
                  <a:srgbClr val="4D4D4D"/>
                </a:solidFill>
                <a:effectLst/>
                <a:latin typeface="-apple-system"/>
              </a:rPr>
              <a:t>Graph</a:t>
            </a:r>
            <a:r>
              <a:rPr lang="zh-CN" altLang="en-US" sz="2400" b="0" i="0" dirty="0">
                <a:solidFill>
                  <a:srgbClr val="4D4D4D"/>
                </a:solidFill>
                <a:effectLst/>
                <a:latin typeface="-apple-system"/>
              </a:rPr>
              <a:t>数据的应用，但是我们都明白，不同的分子结构的原子连接数量，方式可能都是不同的，因此</a:t>
            </a:r>
            <a:r>
              <a:rPr lang="zh-CN" altLang="en-US" sz="2400" b="1" i="0" dirty="0">
                <a:solidFill>
                  <a:srgbClr val="4D4D4D"/>
                </a:solidFill>
                <a:effectLst/>
                <a:latin typeface="-apple-system"/>
              </a:rPr>
              <a:t>难以定义出其欧几里德距离出来</a:t>
            </a:r>
            <a:r>
              <a:rPr lang="zh-CN" altLang="en-US" sz="2400" b="0" i="0" dirty="0">
                <a:solidFill>
                  <a:srgbClr val="4D4D4D"/>
                </a:solidFill>
                <a:effectLst/>
                <a:latin typeface="-apple-system"/>
              </a:rPr>
              <a:t>。这个是和我们的欧几里德结构数据明显不同的。因此，这类型的数据不能看成是在欧几里德样本空间中的一个样本点了，而是要想办法将其嵌入</a:t>
            </a:r>
            <a:r>
              <a:rPr lang="en-US" altLang="zh-CN" sz="2400" b="0" i="0" dirty="0">
                <a:solidFill>
                  <a:srgbClr val="4D4D4D"/>
                </a:solidFill>
                <a:effectLst/>
                <a:latin typeface="-apple-system"/>
              </a:rPr>
              <a:t>(</a:t>
            </a:r>
            <a:r>
              <a:rPr lang="en-US" altLang="zh-CN" sz="2400" b="0" i="0" dirty="0" err="1">
                <a:solidFill>
                  <a:srgbClr val="4D4D4D"/>
                </a:solidFill>
                <a:effectLst/>
                <a:latin typeface="-apple-system"/>
              </a:rPr>
              <a:t>embeding</a:t>
            </a:r>
            <a:r>
              <a:rPr lang="en-US" altLang="zh-CN" sz="2400" b="0" i="0" dirty="0">
                <a:solidFill>
                  <a:srgbClr val="4D4D4D"/>
                </a:solidFill>
                <a:effectLst/>
                <a:latin typeface="-apple-system"/>
              </a:rPr>
              <a:t>)</a:t>
            </a:r>
            <a:r>
              <a:rPr lang="zh-CN" altLang="en-US" sz="2400" b="0" i="0" dirty="0">
                <a:solidFill>
                  <a:srgbClr val="4D4D4D"/>
                </a:solidFill>
                <a:effectLst/>
                <a:latin typeface="-apple-system"/>
              </a:rPr>
              <a:t>到合适的欧几里德空间后再进行度量。而我们现在流行的</a:t>
            </a:r>
            <a:r>
              <a:rPr lang="en-US" altLang="zh-CN" sz="2400" b="0" i="0" dirty="0">
                <a:solidFill>
                  <a:srgbClr val="4D4D4D"/>
                </a:solidFill>
                <a:effectLst/>
                <a:latin typeface="-apple-system"/>
              </a:rPr>
              <a:t>Graph Neural Network</a:t>
            </a:r>
            <a:r>
              <a:rPr lang="zh-CN" altLang="en-US" sz="2400" b="0" i="0" dirty="0">
                <a:solidFill>
                  <a:srgbClr val="4D4D4D"/>
                </a:solidFill>
                <a:effectLst/>
                <a:latin typeface="-apple-system"/>
              </a:rPr>
              <a:t>便可以进行这类型的操作。</a:t>
            </a:r>
            <a:endParaRPr lang="zh-CN" altLang="en-US" sz="2400" dirty="0"/>
          </a:p>
        </p:txBody>
      </p:sp>
      <p:sp>
        <p:nvSpPr>
          <p:cNvPr id="3" name="文本框 2"/>
          <p:cNvSpPr txBox="1"/>
          <p:nvPr/>
        </p:nvSpPr>
        <p:spPr>
          <a:xfrm>
            <a:off x="685800" y="5031581"/>
            <a:ext cx="10690860" cy="1200329"/>
          </a:xfrm>
          <a:prstGeom prst="rect">
            <a:avLst/>
          </a:prstGeom>
          <a:noFill/>
        </p:spPr>
        <p:txBody>
          <a:bodyPr wrap="square" rtlCol="0">
            <a:spAutoFit/>
          </a:bodyPr>
          <a:lstStyle/>
          <a:p>
            <a:r>
              <a:rPr lang="zh-CN" altLang="en-US" sz="2400" b="1" dirty="0">
                <a:solidFill>
                  <a:srgbClr val="4D4D4D"/>
                </a:solidFill>
                <a:latin typeface="-apple-system"/>
              </a:rPr>
              <a:t>欧几里德结构数据所谓的“排列整齐”也可以视为是一种特殊的非欧几里德结构数据，比如说是一种特殊的</a:t>
            </a:r>
            <a:r>
              <a:rPr lang="en-US" altLang="zh-CN" sz="2400" b="1" dirty="0">
                <a:solidFill>
                  <a:srgbClr val="4D4D4D"/>
                </a:solidFill>
                <a:latin typeface="-apple-system"/>
              </a:rPr>
              <a:t>Graph</a:t>
            </a:r>
            <a:r>
              <a:rPr lang="zh-CN" altLang="en-US" sz="2400" b="1" dirty="0">
                <a:solidFill>
                  <a:srgbClr val="4D4D4D"/>
                </a:solidFill>
                <a:latin typeface="-apple-system"/>
              </a:rPr>
              <a:t>数据， 因此，用</a:t>
            </a:r>
            <a:r>
              <a:rPr lang="en-US" altLang="zh-CN" sz="2400" b="1" dirty="0">
                <a:solidFill>
                  <a:srgbClr val="4D4D4D"/>
                </a:solidFill>
                <a:latin typeface="-apple-system"/>
              </a:rPr>
              <a:t>Graph Neural Network</a:t>
            </a:r>
            <a:r>
              <a:rPr lang="zh-CN" altLang="en-US" sz="2400" b="1" dirty="0">
                <a:solidFill>
                  <a:srgbClr val="4D4D4D"/>
                </a:solidFill>
                <a:latin typeface="-apple-system"/>
              </a:rPr>
              <a:t>的方法同样可以应用在欧几里德结构数据上</a:t>
            </a:r>
            <a:endParaRPr lang="zh-CN" altLang="en-US" sz="2400" b="1" dirty="0">
              <a:solidFill>
                <a:srgbClr val="4D4D4D"/>
              </a:solidFill>
              <a:latin typeface="-apple-system"/>
            </a:endParaRPr>
          </a:p>
        </p:txBody>
      </p:sp>
    </p:spTree>
  </p:cSld>
  <p:clrMapOvr>
    <a:masterClrMapping/>
  </p:clrMapOvr>
  <p:transition spd="slow">
    <p:push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917559" cy="380873"/>
            </a:xfrm>
            <a:prstGeom prst="rect">
              <a:avLst/>
            </a:prstGeom>
            <a:noFill/>
          </p:spPr>
          <p:txBody>
            <a:bodyPr wrap="none" rtlCol="0">
              <a:spAutoFit/>
            </a:bodyPr>
            <a:lstStyle/>
            <a:p>
              <a:r>
                <a:rPr lang="zh-CN" altLang="en-US" sz="2700" b="1" dirty="0">
                  <a:solidFill>
                    <a:schemeClr val="bg1"/>
                  </a:solidFill>
                </a:rPr>
                <a:t>图卷积</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文本框 2"/>
          <p:cNvSpPr txBox="1"/>
          <p:nvPr/>
        </p:nvSpPr>
        <p:spPr>
          <a:xfrm>
            <a:off x="899160" y="1463040"/>
            <a:ext cx="10302240" cy="4832092"/>
          </a:xfrm>
          <a:prstGeom prst="rect">
            <a:avLst/>
          </a:prstGeom>
          <a:noFill/>
        </p:spPr>
        <p:txBody>
          <a:bodyPr wrap="square" rtlCol="0">
            <a:spAutoFit/>
          </a:bodyPr>
          <a:lstStyle/>
          <a:p>
            <a:r>
              <a:rPr lang="en-US" altLang="zh-CN" sz="2800" dirty="0"/>
              <a:t>GCN</a:t>
            </a:r>
            <a:r>
              <a:rPr lang="zh-CN" altLang="en-US" sz="2800" dirty="0"/>
              <a:t>是一种半监督模型，它的诞生就是为了解决传统神经网络无法解决的图结构数据问题。</a:t>
            </a:r>
            <a:r>
              <a:rPr lang="zh-CN" altLang="en-US" sz="2800" b="0" i="0" dirty="0">
                <a:solidFill>
                  <a:srgbClr val="121212"/>
                </a:solidFill>
                <a:effectLst/>
                <a:latin typeface="-apple-system"/>
              </a:rPr>
              <a:t>图的结构一般来说是十分不规则的，可以认为是</a:t>
            </a:r>
            <a:r>
              <a:rPr lang="zh-CN" altLang="en-US" sz="2800" b="1" i="0" dirty="0">
                <a:solidFill>
                  <a:srgbClr val="121212"/>
                </a:solidFill>
                <a:effectLst/>
                <a:latin typeface="-apple-system"/>
              </a:rPr>
              <a:t>无限维</a:t>
            </a:r>
            <a:r>
              <a:rPr lang="zh-CN" altLang="en-US" sz="2800" b="0" i="0" dirty="0">
                <a:solidFill>
                  <a:srgbClr val="121212"/>
                </a:solidFill>
                <a:effectLst/>
                <a:latin typeface="-apple-system"/>
              </a:rPr>
              <a:t>的一种数据，所以它</a:t>
            </a:r>
            <a:r>
              <a:rPr lang="zh-CN" altLang="en-US" sz="2800" b="1" i="0" dirty="0">
                <a:solidFill>
                  <a:srgbClr val="121212"/>
                </a:solidFill>
                <a:effectLst/>
                <a:latin typeface="-apple-system"/>
              </a:rPr>
              <a:t>没有平移不变性</a:t>
            </a:r>
            <a:r>
              <a:rPr lang="zh-CN" altLang="en-US" sz="2800" b="0" i="0" dirty="0">
                <a:solidFill>
                  <a:srgbClr val="121212"/>
                </a:solidFill>
                <a:effectLst/>
                <a:latin typeface="-apple-system"/>
              </a:rPr>
              <a:t>。每一个节点的周围结构可能都是独一无二的，这种结构的数据，就让传统的</a:t>
            </a:r>
            <a:r>
              <a:rPr lang="en-US" altLang="zh-CN" sz="2800" b="0" i="0" dirty="0">
                <a:solidFill>
                  <a:srgbClr val="121212"/>
                </a:solidFill>
                <a:effectLst/>
                <a:latin typeface="-apple-system"/>
              </a:rPr>
              <a:t>CNN</a:t>
            </a:r>
            <a:r>
              <a:rPr lang="zh-CN" altLang="en-US" sz="2800" b="0" i="0" dirty="0">
                <a:solidFill>
                  <a:srgbClr val="121212"/>
                </a:solidFill>
                <a:effectLst/>
                <a:latin typeface="-apple-system"/>
              </a:rPr>
              <a:t>、</a:t>
            </a:r>
            <a:r>
              <a:rPr lang="en-US" altLang="zh-CN" sz="2800" b="0" i="0" dirty="0">
                <a:solidFill>
                  <a:srgbClr val="121212"/>
                </a:solidFill>
                <a:effectLst/>
                <a:latin typeface="-apple-system"/>
              </a:rPr>
              <a:t>RNN</a:t>
            </a:r>
            <a:r>
              <a:rPr lang="zh-CN" altLang="en-US" sz="2800" b="0" i="0" dirty="0">
                <a:solidFill>
                  <a:srgbClr val="121212"/>
                </a:solidFill>
                <a:effectLst/>
                <a:latin typeface="-apple-system"/>
              </a:rPr>
              <a:t>（</a:t>
            </a:r>
            <a:r>
              <a:rPr lang="zh-CN" altLang="en-US" sz="2800" dirty="0">
                <a:solidFill>
                  <a:srgbClr val="121212"/>
                </a:solidFill>
                <a:latin typeface="-apple-system"/>
              </a:rPr>
              <a:t>基础是平移不变性和权值共享</a:t>
            </a:r>
            <a:r>
              <a:rPr lang="zh-CN" altLang="en-US" sz="2800" b="0" i="0" dirty="0">
                <a:solidFill>
                  <a:srgbClr val="121212"/>
                </a:solidFill>
                <a:effectLst/>
                <a:latin typeface="-apple-system"/>
              </a:rPr>
              <a:t>）瞬间失效。</a:t>
            </a:r>
            <a:r>
              <a:rPr lang="en-US" altLang="zh-CN" sz="2800" b="0" i="0" dirty="0">
                <a:solidFill>
                  <a:srgbClr val="121212"/>
                </a:solidFill>
                <a:effectLst/>
                <a:latin typeface="-apple-system"/>
              </a:rPr>
              <a:t>GCN</a:t>
            </a:r>
            <a:r>
              <a:rPr lang="zh-CN" altLang="en-US" sz="2800" b="0" i="0" dirty="0">
                <a:solidFill>
                  <a:srgbClr val="121212"/>
                </a:solidFill>
                <a:effectLst/>
                <a:latin typeface="-apple-system"/>
              </a:rPr>
              <a:t>精妙地设计了一种从图数据中提取特征的方法，从而让我们可以使用这些特征去对图数据进行</a:t>
            </a:r>
            <a:r>
              <a:rPr lang="zh-CN" altLang="en-US" sz="2800" b="1" i="0" dirty="0">
                <a:solidFill>
                  <a:srgbClr val="121212"/>
                </a:solidFill>
                <a:effectLst/>
                <a:latin typeface="-apple-system"/>
              </a:rPr>
              <a:t>节点分类（</a:t>
            </a:r>
            <a:r>
              <a:rPr lang="en-US" altLang="zh-CN" sz="2800" b="1" i="0" dirty="0">
                <a:solidFill>
                  <a:srgbClr val="121212"/>
                </a:solidFill>
                <a:effectLst/>
                <a:latin typeface="-apple-system"/>
              </a:rPr>
              <a:t>node classification</a:t>
            </a:r>
            <a:r>
              <a:rPr lang="zh-CN" altLang="en-US" sz="2800" b="1" i="0" dirty="0">
                <a:solidFill>
                  <a:srgbClr val="121212"/>
                </a:solidFill>
                <a:effectLst/>
                <a:latin typeface="-apple-system"/>
              </a:rPr>
              <a:t>）、图分类（</a:t>
            </a:r>
            <a:r>
              <a:rPr lang="en-US" altLang="zh-CN" sz="2800" b="1" i="0" dirty="0">
                <a:solidFill>
                  <a:srgbClr val="121212"/>
                </a:solidFill>
                <a:effectLst/>
                <a:latin typeface="-apple-system"/>
              </a:rPr>
              <a:t>graph classification</a:t>
            </a:r>
            <a:r>
              <a:rPr lang="zh-CN" altLang="en-US" sz="2800" b="1" i="0" dirty="0">
                <a:solidFill>
                  <a:srgbClr val="121212"/>
                </a:solidFill>
                <a:effectLst/>
                <a:latin typeface="-apple-system"/>
              </a:rPr>
              <a:t>）、边预测（</a:t>
            </a:r>
            <a:r>
              <a:rPr lang="en-US" altLang="zh-CN" sz="2800" b="1" i="0" dirty="0">
                <a:solidFill>
                  <a:srgbClr val="121212"/>
                </a:solidFill>
                <a:effectLst/>
                <a:latin typeface="-apple-system"/>
              </a:rPr>
              <a:t>link prediction</a:t>
            </a:r>
            <a:r>
              <a:rPr lang="zh-CN" altLang="en-US" sz="2800" b="1" i="0" dirty="0">
                <a:solidFill>
                  <a:srgbClr val="121212"/>
                </a:solidFill>
                <a:effectLst/>
                <a:latin typeface="-apple-system"/>
              </a:rPr>
              <a:t>）</a:t>
            </a:r>
            <a:r>
              <a:rPr lang="zh-CN" altLang="en-US" sz="2800" b="0" i="0" dirty="0">
                <a:solidFill>
                  <a:srgbClr val="121212"/>
                </a:solidFill>
                <a:effectLst/>
                <a:latin typeface="-apple-system"/>
              </a:rPr>
              <a:t>，还可以顺便得到</a:t>
            </a:r>
            <a:r>
              <a:rPr lang="zh-CN" altLang="en-US" sz="2800" b="1" i="0" dirty="0">
                <a:solidFill>
                  <a:srgbClr val="121212"/>
                </a:solidFill>
                <a:effectLst/>
                <a:latin typeface="-apple-system"/>
              </a:rPr>
              <a:t>图的嵌入表示（</a:t>
            </a:r>
            <a:r>
              <a:rPr lang="en-US" altLang="zh-CN" sz="2800" b="1" i="0" dirty="0">
                <a:solidFill>
                  <a:srgbClr val="121212"/>
                </a:solidFill>
                <a:effectLst/>
                <a:latin typeface="-apple-system"/>
              </a:rPr>
              <a:t>graph embedding</a:t>
            </a:r>
            <a:r>
              <a:rPr lang="zh-CN" altLang="en-US" sz="2800" b="1" i="0" dirty="0">
                <a:solidFill>
                  <a:srgbClr val="121212"/>
                </a:solidFill>
                <a:effectLst/>
                <a:latin typeface="-apple-system"/>
              </a:rPr>
              <a:t>）</a:t>
            </a:r>
            <a:r>
              <a:rPr lang="zh-CN" altLang="en-US" sz="2800" b="0" i="0" dirty="0">
                <a:solidFill>
                  <a:srgbClr val="121212"/>
                </a:solidFill>
                <a:effectLst/>
                <a:latin typeface="-apple-system"/>
              </a:rPr>
              <a:t>，可见用途广泛。因此现在人们脑洞大开，让</a:t>
            </a:r>
            <a:r>
              <a:rPr lang="en-US" altLang="zh-CN" sz="2800" b="0" i="0" dirty="0">
                <a:solidFill>
                  <a:srgbClr val="121212"/>
                </a:solidFill>
                <a:effectLst/>
                <a:latin typeface="-apple-system"/>
              </a:rPr>
              <a:t>GCN</a:t>
            </a:r>
            <a:r>
              <a:rPr lang="zh-CN" altLang="en-US" sz="2800" b="0" i="0" dirty="0">
                <a:solidFill>
                  <a:srgbClr val="121212"/>
                </a:solidFill>
                <a:effectLst/>
                <a:latin typeface="-apple-system"/>
              </a:rPr>
              <a:t>到各个领域中发光发热。</a:t>
            </a:r>
            <a:endParaRPr lang="zh-CN" altLang="en-US" sz="2800" dirty="0"/>
          </a:p>
        </p:txBody>
      </p:sp>
    </p:spTree>
  </p:cSld>
  <p:clrMapOvr>
    <a:masterClrMapping/>
  </p:clrMapOvr>
  <p:transition spd="slow">
    <p:push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917559" cy="380873"/>
            </a:xfrm>
            <a:prstGeom prst="rect">
              <a:avLst/>
            </a:prstGeom>
            <a:noFill/>
          </p:spPr>
          <p:txBody>
            <a:bodyPr wrap="none" rtlCol="0">
              <a:spAutoFit/>
            </a:bodyPr>
            <a:lstStyle/>
            <a:p>
              <a:r>
                <a:rPr lang="zh-CN" altLang="en-US" sz="2700" b="1" dirty="0">
                  <a:solidFill>
                    <a:schemeClr val="bg1"/>
                  </a:solidFill>
                </a:rPr>
                <a:t>图卷积</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文本框 2"/>
          <p:cNvSpPr txBox="1"/>
          <p:nvPr/>
        </p:nvSpPr>
        <p:spPr>
          <a:xfrm>
            <a:off x="944880" y="2575560"/>
            <a:ext cx="10302240" cy="1323439"/>
          </a:xfrm>
          <a:prstGeom prst="rect">
            <a:avLst/>
          </a:prstGeom>
          <a:noFill/>
        </p:spPr>
        <p:txBody>
          <a:bodyPr wrap="square" rtlCol="0">
            <a:spAutoFit/>
          </a:bodyPr>
          <a:lstStyle/>
          <a:p>
            <a:r>
              <a:rPr lang="zh-CN" altLang="en-US" sz="2000" b="0" i="0" dirty="0">
                <a:solidFill>
                  <a:srgbClr val="121212"/>
                </a:solidFill>
                <a:effectLst/>
                <a:latin typeface="-apple-system"/>
              </a:rPr>
              <a:t>假设我们手头有一批图数据，其中有</a:t>
            </a:r>
            <a:r>
              <a:rPr lang="en-US" altLang="zh-CN" sz="2000" b="0" i="0" dirty="0">
                <a:solidFill>
                  <a:srgbClr val="121212"/>
                </a:solidFill>
                <a:effectLst/>
                <a:latin typeface="-apple-system"/>
              </a:rPr>
              <a:t>N</a:t>
            </a:r>
            <a:r>
              <a:rPr lang="zh-CN" altLang="en-US" sz="2000" b="0" i="0" dirty="0">
                <a:solidFill>
                  <a:srgbClr val="121212"/>
                </a:solidFill>
                <a:effectLst/>
                <a:latin typeface="-apple-system"/>
              </a:rPr>
              <a:t>个节点（</a:t>
            </a:r>
            <a:r>
              <a:rPr lang="en-US" altLang="zh-CN" sz="2000" b="0" i="0" dirty="0">
                <a:solidFill>
                  <a:srgbClr val="121212"/>
                </a:solidFill>
                <a:effectLst/>
                <a:latin typeface="-apple-system"/>
              </a:rPr>
              <a:t>node</a:t>
            </a:r>
            <a:r>
              <a:rPr lang="zh-CN" altLang="en-US" sz="2000" b="0" i="0" dirty="0">
                <a:solidFill>
                  <a:srgbClr val="121212"/>
                </a:solidFill>
                <a:effectLst/>
                <a:latin typeface="-apple-system"/>
              </a:rPr>
              <a:t>），每个节点都有自己的特征，我们设这些节点的特征组成一个</a:t>
            </a:r>
            <a:r>
              <a:rPr lang="en-US" altLang="zh-CN" sz="2000" b="0" i="0" dirty="0">
                <a:solidFill>
                  <a:srgbClr val="121212"/>
                </a:solidFill>
                <a:effectLst/>
                <a:latin typeface="-apple-system"/>
              </a:rPr>
              <a:t>N×D</a:t>
            </a:r>
            <a:r>
              <a:rPr lang="zh-CN" altLang="en-US" sz="2000" b="0" i="0" dirty="0">
                <a:solidFill>
                  <a:srgbClr val="121212"/>
                </a:solidFill>
                <a:effectLst/>
                <a:latin typeface="-apple-system"/>
              </a:rPr>
              <a:t>维的矩阵</a:t>
            </a:r>
            <a:r>
              <a:rPr lang="en-US" altLang="zh-CN" sz="2000" b="0" i="0" dirty="0">
                <a:solidFill>
                  <a:srgbClr val="121212"/>
                </a:solidFill>
                <a:effectLst/>
                <a:latin typeface="-apple-system"/>
              </a:rPr>
              <a:t>X</a:t>
            </a:r>
            <a:r>
              <a:rPr lang="zh-CN" altLang="en-US" sz="2000" b="0" i="0" dirty="0">
                <a:solidFill>
                  <a:srgbClr val="121212"/>
                </a:solidFill>
                <a:effectLst/>
                <a:latin typeface="-apple-system"/>
              </a:rPr>
              <a:t>，然后各个节点之间的关系也会形成一个</a:t>
            </a:r>
            <a:r>
              <a:rPr lang="en-US" altLang="zh-CN" sz="2000" b="0" i="0" dirty="0">
                <a:solidFill>
                  <a:srgbClr val="121212"/>
                </a:solidFill>
                <a:effectLst/>
                <a:latin typeface="-apple-system"/>
              </a:rPr>
              <a:t>N×N</a:t>
            </a:r>
            <a:r>
              <a:rPr lang="zh-CN" altLang="en-US" sz="2000" b="0" i="0" dirty="0">
                <a:solidFill>
                  <a:srgbClr val="121212"/>
                </a:solidFill>
                <a:effectLst/>
                <a:latin typeface="-apple-system"/>
              </a:rPr>
              <a:t>维的矩阵</a:t>
            </a:r>
            <a:r>
              <a:rPr lang="en-US" altLang="zh-CN" sz="2000" b="0" i="0" dirty="0">
                <a:solidFill>
                  <a:srgbClr val="121212"/>
                </a:solidFill>
                <a:effectLst/>
                <a:latin typeface="-apple-system"/>
              </a:rPr>
              <a:t>A</a:t>
            </a:r>
            <a:r>
              <a:rPr lang="zh-CN" altLang="en-US" sz="2000" b="0" i="0" dirty="0">
                <a:solidFill>
                  <a:srgbClr val="121212"/>
                </a:solidFill>
                <a:effectLst/>
                <a:latin typeface="-apple-system"/>
              </a:rPr>
              <a:t>，也称为邻接矩阵（</a:t>
            </a:r>
            <a:r>
              <a:rPr lang="en-US" altLang="zh-CN" sz="2000" b="0" i="0" dirty="0">
                <a:solidFill>
                  <a:srgbClr val="121212"/>
                </a:solidFill>
                <a:effectLst/>
                <a:latin typeface="-apple-system"/>
              </a:rPr>
              <a:t>adjacency matrix</a:t>
            </a:r>
            <a:r>
              <a:rPr lang="zh-CN" altLang="en-US" sz="2000" b="0" i="0" dirty="0">
                <a:solidFill>
                  <a:srgbClr val="121212"/>
                </a:solidFill>
                <a:effectLst/>
                <a:latin typeface="-apple-system"/>
              </a:rPr>
              <a:t>）。</a:t>
            </a:r>
            <a:r>
              <a:rPr lang="en-US" altLang="zh-CN" sz="2000" b="0" i="0" dirty="0">
                <a:solidFill>
                  <a:srgbClr val="121212"/>
                </a:solidFill>
                <a:effectLst/>
                <a:latin typeface="-apple-system"/>
              </a:rPr>
              <a:t>X</a:t>
            </a:r>
            <a:r>
              <a:rPr lang="zh-CN" altLang="en-US" sz="2000" b="0" i="0" dirty="0">
                <a:solidFill>
                  <a:srgbClr val="121212"/>
                </a:solidFill>
                <a:effectLst/>
                <a:latin typeface="-apple-system"/>
              </a:rPr>
              <a:t>和</a:t>
            </a:r>
            <a:r>
              <a:rPr lang="en-US" altLang="zh-CN" sz="2000" b="0" i="0" dirty="0">
                <a:solidFill>
                  <a:srgbClr val="121212"/>
                </a:solidFill>
                <a:effectLst/>
                <a:latin typeface="-apple-system"/>
              </a:rPr>
              <a:t>A</a:t>
            </a:r>
            <a:r>
              <a:rPr lang="zh-CN" altLang="en-US" sz="2000" b="0" i="0" dirty="0">
                <a:solidFill>
                  <a:srgbClr val="121212"/>
                </a:solidFill>
                <a:effectLst/>
                <a:latin typeface="-apple-system"/>
              </a:rPr>
              <a:t>便是我们模型的输入。其对应的层与层之间的传播方式是：</a:t>
            </a:r>
            <a:endParaRPr lang="zh-CN" altLang="en-US" sz="200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664" y="3888937"/>
            <a:ext cx="9172575" cy="111442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1"/>
          <p:cNvSpPr>
            <a:spLocks noChangeArrowheads="1"/>
          </p:cNvSpPr>
          <p:nvPr/>
        </p:nvSpPr>
        <p:spPr bwMode="auto">
          <a:xfrm>
            <a:off x="1104900" y="4817332"/>
            <a:ext cx="5198539" cy="19568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2180" rIns="0" bIns="22218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lang="zh-CN" altLang="zh-CN" sz="2000" dirty="0">
                <a:solidFill>
                  <a:srgbClr val="121212"/>
                </a:solidFill>
                <a:latin typeface="-apple-system"/>
              </a:rPr>
              <a:t>A波浪=A+I，I是单位矩阵</a:t>
            </a:r>
            <a:endParaRPr lang="zh-CN" altLang="zh-CN" sz="2000" dirty="0">
              <a:solidFill>
                <a:srgbClr val="121212"/>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lang="zh-CN" altLang="zh-CN" sz="2000" dirty="0">
                <a:solidFill>
                  <a:srgbClr val="121212"/>
                </a:solidFill>
                <a:latin typeface="-apple-system"/>
              </a:rPr>
              <a:t>D波浪是A波浪的度矩阵（degree matrix）        </a:t>
            </a:r>
            <a:endParaRPr lang="zh-CN" altLang="zh-CN" sz="2000" dirty="0">
              <a:solidFill>
                <a:srgbClr val="121212"/>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lang="zh-CN" altLang="zh-CN" sz="2000" dirty="0">
                <a:solidFill>
                  <a:srgbClr val="121212"/>
                </a:solidFill>
                <a:latin typeface="-apple-system"/>
              </a:rPr>
              <a:t>H是每一层的特征</a:t>
            </a:r>
            <a:r>
              <a:rPr lang="zh-CN" altLang="en-US" sz="2000" dirty="0">
                <a:solidFill>
                  <a:srgbClr val="121212"/>
                </a:solidFill>
                <a:latin typeface="-apple-system"/>
              </a:rPr>
              <a:t>，对于输入层的话，</a:t>
            </a:r>
            <a:r>
              <a:rPr lang="en-US" altLang="zh-CN" sz="2000" dirty="0">
                <a:solidFill>
                  <a:srgbClr val="121212"/>
                </a:solidFill>
                <a:latin typeface="-apple-system"/>
              </a:rPr>
              <a:t>H</a:t>
            </a:r>
            <a:r>
              <a:rPr lang="zh-CN" altLang="en-US" sz="2000" dirty="0">
                <a:solidFill>
                  <a:srgbClr val="121212"/>
                </a:solidFill>
                <a:latin typeface="-apple-system"/>
              </a:rPr>
              <a:t>就是</a:t>
            </a:r>
            <a:r>
              <a:rPr lang="en-US" altLang="zh-CN" sz="2000" dirty="0">
                <a:solidFill>
                  <a:srgbClr val="121212"/>
                </a:solidFill>
                <a:latin typeface="-apple-system"/>
              </a:rPr>
              <a:t>X</a:t>
            </a:r>
            <a:endParaRPr lang="en-US" altLang="zh-CN" sz="2000" dirty="0">
              <a:solidFill>
                <a:srgbClr val="121212"/>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zh-CN" sz="2000" dirty="0">
                <a:solidFill>
                  <a:srgbClr val="121212"/>
                </a:solidFill>
                <a:latin typeface="-apple-system"/>
              </a:rPr>
              <a:t>σ</a:t>
            </a:r>
            <a:r>
              <a:rPr lang="zh-CN" altLang="en-US" sz="2000" dirty="0">
                <a:solidFill>
                  <a:srgbClr val="121212"/>
                </a:solidFill>
                <a:latin typeface="-apple-system"/>
              </a:rPr>
              <a:t>是非线性激活函数</a:t>
            </a:r>
            <a:endParaRPr lang="zh-CN" altLang="zh-CN" sz="2000" dirty="0">
              <a:solidFill>
                <a:srgbClr val="121212"/>
              </a:solidFill>
              <a:latin typeface="-apple-system"/>
            </a:endParaRPr>
          </a:p>
        </p:txBody>
      </p:sp>
      <p:sp>
        <p:nvSpPr>
          <p:cNvPr id="14" name="AutoShape 12" descr="[公式]"/>
          <p:cNvSpPr>
            <a:spLocks noChangeAspect="1" noChangeArrowheads="1"/>
          </p:cNvSpPr>
          <p:nvPr/>
        </p:nvSpPr>
        <p:spPr bwMode="auto">
          <a:xfrm>
            <a:off x="5413375"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8" name="图片 17"/>
          <p:cNvPicPr>
            <a:picLocks noChangeAspect="1"/>
          </p:cNvPicPr>
          <p:nvPr/>
        </p:nvPicPr>
        <p:blipFill>
          <a:blip r:embed="rId4"/>
          <a:stretch>
            <a:fillRect/>
          </a:stretch>
        </p:blipFill>
        <p:spPr>
          <a:xfrm>
            <a:off x="944880" y="1254479"/>
            <a:ext cx="10247499" cy="1321081"/>
          </a:xfrm>
          <a:prstGeom prst="rect">
            <a:avLst/>
          </a:prstGeom>
        </p:spPr>
      </p:pic>
    </p:spTree>
  </p:cSld>
  <p:clrMapOvr>
    <a:masterClrMapping/>
  </p:clrMapOvr>
  <p:transition spd="slow">
    <p:push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60" y="1"/>
            <a:ext cx="12240919" cy="800100"/>
            <a:chOff x="-18345" y="0"/>
            <a:chExt cx="9180689" cy="600075"/>
          </a:xfrm>
        </p:grpSpPr>
        <p:pic>
          <p:nvPicPr>
            <p:cNvPr id="4" name="Picture 2" descr="H:\Personal\PPT\我为母校设计\headerbg.png"/>
            <p:cNvPicPr>
              <a:picLocks noChangeAspect="1" noChangeArrowheads="1"/>
            </p:cNvPicPr>
            <p:nvPr/>
          </p:nvPicPr>
          <p:blipFill rotWithShape="1">
            <a:blip r:embed="rId1">
              <a:extLst>
                <a:ext uri="{28A0092B-C50C-407E-A947-70E740481C1C}">
                  <a14:useLocalDpi xmlns:a14="http://schemas.microsoft.com/office/drawing/2010/main" val="0"/>
                </a:ext>
              </a:extLst>
            </a:blip>
            <a:srcRect l="31190" t="24100" r="31738" b="32750"/>
            <a:stretch>
              <a:fillRect/>
            </a:stretch>
          </p:blipFill>
          <p:spPr bwMode="auto">
            <a:xfrm>
              <a:off x="-18345" y="0"/>
              <a:ext cx="9180689"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H:\Personal\PPT\我为母校设计\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461" y="135841"/>
              <a:ext cx="1284796" cy="37850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004208" y="116418"/>
              <a:ext cx="917559" cy="380873"/>
            </a:xfrm>
            <a:prstGeom prst="rect">
              <a:avLst/>
            </a:prstGeom>
            <a:noFill/>
          </p:spPr>
          <p:txBody>
            <a:bodyPr wrap="none" rtlCol="0">
              <a:spAutoFit/>
            </a:bodyPr>
            <a:lstStyle/>
            <a:p>
              <a:r>
                <a:rPr lang="zh-CN" altLang="en-US" sz="2700" b="1" dirty="0">
                  <a:solidFill>
                    <a:schemeClr val="bg1"/>
                  </a:solidFill>
                </a:rPr>
                <a:t>图卷积</a:t>
              </a:r>
              <a:endParaRPr lang="en-US" sz="2700" b="1" dirty="0">
                <a:solidFill>
                  <a:schemeClr val="bg1"/>
                </a:solidFill>
              </a:endParaRPr>
            </a:p>
          </p:txBody>
        </p:sp>
        <p:sp>
          <p:nvSpPr>
            <p:cNvPr id="78" name="Rectangle 77"/>
            <p:cNvSpPr/>
            <p:nvPr/>
          </p:nvSpPr>
          <p:spPr>
            <a:xfrm>
              <a:off x="907812" y="116418"/>
              <a:ext cx="86871" cy="397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AutoShape 12" descr="[公式]"/>
          <p:cNvSpPr>
            <a:spLocks noChangeAspect="1" noChangeArrowheads="1"/>
          </p:cNvSpPr>
          <p:nvPr/>
        </p:nvSpPr>
        <p:spPr bwMode="auto">
          <a:xfrm>
            <a:off x="5413375"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 name="图片 6"/>
          <p:cNvPicPr>
            <a:picLocks noChangeAspect="1"/>
          </p:cNvPicPr>
          <p:nvPr/>
        </p:nvPicPr>
        <p:blipFill>
          <a:blip r:embed="rId3"/>
          <a:stretch>
            <a:fillRect/>
          </a:stretch>
        </p:blipFill>
        <p:spPr>
          <a:xfrm>
            <a:off x="2333781" y="1082677"/>
            <a:ext cx="6857501" cy="2265053"/>
          </a:xfrm>
          <a:prstGeom prst="rect">
            <a:avLst/>
          </a:prstGeom>
        </p:spPr>
      </p:pic>
      <p:sp>
        <p:nvSpPr>
          <p:cNvPr id="8" name="文本框 7"/>
          <p:cNvSpPr txBox="1"/>
          <p:nvPr/>
        </p:nvSpPr>
        <p:spPr>
          <a:xfrm>
            <a:off x="815340" y="3726180"/>
            <a:ext cx="10302240" cy="923330"/>
          </a:xfrm>
          <a:prstGeom prst="rect">
            <a:avLst/>
          </a:prstGeom>
          <a:noFill/>
        </p:spPr>
        <p:txBody>
          <a:bodyPr wrap="square" rtlCol="0">
            <a:spAutoFit/>
          </a:bodyPr>
          <a:lstStyle/>
          <a:p>
            <a:pPr algn="l"/>
            <a:r>
              <a:rPr lang="zh-CN" altLang="en-US" b="0" i="0" dirty="0">
                <a:solidFill>
                  <a:srgbClr val="121212"/>
                </a:solidFill>
                <a:effectLst/>
                <a:latin typeface="-apple-system"/>
              </a:rPr>
              <a:t>上图中的</a:t>
            </a:r>
            <a:r>
              <a:rPr lang="en-US" altLang="zh-CN" b="0" i="0" dirty="0">
                <a:solidFill>
                  <a:srgbClr val="121212"/>
                </a:solidFill>
                <a:effectLst/>
                <a:latin typeface="-apple-system"/>
              </a:rPr>
              <a:t>GCN</a:t>
            </a:r>
            <a:r>
              <a:rPr lang="zh-CN" altLang="en-US" b="0" i="0" dirty="0">
                <a:solidFill>
                  <a:srgbClr val="121212"/>
                </a:solidFill>
                <a:effectLst/>
                <a:latin typeface="-apple-system"/>
              </a:rPr>
              <a:t>输入一个图，通过若干层</a:t>
            </a:r>
            <a:r>
              <a:rPr lang="en-US" altLang="zh-CN" b="0" i="0" dirty="0">
                <a:solidFill>
                  <a:srgbClr val="121212"/>
                </a:solidFill>
                <a:effectLst/>
                <a:latin typeface="-apple-system"/>
              </a:rPr>
              <a:t>GCN</a:t>
            </a:r>
            <a:r>
              <a:rPr lang="zh-CN" altLang="en-US" b="0" i="0" dirty="0">
                <a:solidFill>
                  <a:srgbClr val="121212"/>
                </a:solidFill>
                <a:effectLst/>
                <a:latin typeface="-apple-system"/>
              </a:rPr>
              <a:t>每个</a:t>
            </a:r>
            <a:r>
              <a:rPr lang="en-US" altLang="zh-CN" b="0" i="0" dirty="0">
                <a:solidFill>
                  <a:srgbClr val="121212"/>
                </a:solidFill>
                <a:effectLst/>
                <a:latin typeface="-apple-system"/>
              </a:rPr>
              <a:t>node</a:t>
            </a:r>
            <a:r>
              <a:rPr lang="zh-CN" altLang="en-US" b="0" i="0" dirty="0">
                <a:solidFill>
                  <a:srgbClr val="121212"/>
                </a:solidFill>
                <a:effectLst/>
                <a:latin typeface="-apple-system"/>
              </a:rPr>
              <a:t>的特征从</a:t>
            </a:r>
            <a:r>
              <a:rPr lang="en-US" altLang="zh-CN" b="0" i="0" dirty="0">
                <a:solidFill>
                  <a:srgbClr val="121212"/>
                </a:solidFill>
                <a:effectLst/>
                <a:latin typeface="-apple-system"/>
              </a:rPr>
              <a:t>X</a:t>
            </a:r>
            <a:r>
              <a:rPr lang="zh-CN" altLang="en-US" b="0" i="0" dirty="0">
                <a:solidFill>
                  <a:srgbClr val="121212"/>
                </a:solidFill>
                <a:effectLst/>
                <a:latin typeface="-apple-system"/>
              </a:rPr>
              <a:t>变成了</a:t>
            </a:r>
            <a:r>
              <a:rPr lang="en-US" altLang="zh-CN" b="0" i="0" dirty="0">
                <a:solidFill>
                  <a:srgbClr val="121212"/>
                </a:solidFill>
                <a:effectLst/>
                <a:latin typeface="-apple-system"/>
              </a:rPr>
              <a:t>Z</a:t>
            </a:r>
            <a:r>
              <a:rPr lang="zh-CN" altLang="en-US" b="0" i="0" dirty="0">
                <a:solidFill>
                  <a:srgbClr val="121212"/>
                </a:solidFill>
                <a:effectLst/>
                <a:latin typeface="-apple-system"/>
              </a:rPr>
              <a:t>，但是，无论中间有多少层，</a:t>
            </a:r>
            <a:r>
              <a:rPr lang="en-US" altLang="zh-CN" b="1" i="0" dirty="0">
                <a:solidFill>
                  <a:srgbClr val="121212"/>
                </a:solidFill>
                <a:effectLst/>
                <a:latin typeface="-apple-system"/>
              </a:rPr>
              <a:t>node</a:t>
            </a:r>
            <a:r>
              <a:rPr lang="zh-CN" altLang="en-US" b="1" i="0" dirty="0">
                <a:solidFill>
                  <a:srgbClr val="121212"/>
                </a:solidFill>
                <a:effectLst/>
                <a:latin typeface="-apple-system"/>
              </a:rPr>
              <a:t>之间的连接关系，即</a:t>
            </a:r>
            <a:r>
              <a:rPr lang="en-US" altLang="zh-CN" b="1" i="0" dirty="0">
                <a:solidFill>
                  <a:srgbClr val="121212"/>
                </a:solidFill>
                <a:effectLst/>
                <a:latin typeface="-apple-system"/>
              </a:rPr>
              <a:t>A</a:t>
            </a:r>
            <a:r>
              <a:rPr lang="zh-CN" altLang="en-US" b="1" i="0" dirty="0">
                <a:solidFill>
                  <a:srgbClr val="121212"/>
                </a:solidFill>
                <a:effectLst/>
                <a:latin typeface="-apple-system"/>
              </a:rPr>
              <a:t>，都是共享的</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假设我们构造一个两层的</a:t>
            </a:r>
            <a:r>
              <a:rPr lang="en-US" altLang="zh-CN" b="0" i="0" dirty="0">
                <a:solidFill>
                  <a:srgbClr val="121212"/>
                </a:solidFill>
                <a:effectLst/>
                <a:latin typeface="-apple-system"/>
              </a:rPr>
              <a:t>GCN</a:t>
            </a:r>
            <a:r>
              <a:rPr lang="zh-CN" altLang="en-US" b="0" i="0" dirty="0">
                <a:solidFill>
                  <a:srgbClr val="121212"/>
                </a:solidFill>
                <a:effectLst/>
                <a:latin typeface="-apple-system"/>
              </a:rPr>
              <a:t>，激活函数分别采用</a:t>
            </a:r>
            <a:r>
              <a:rPr lang="en-US" altLang="zh-CN" b="0" i="0" dirty="0" err="1">
                <a:solidFill>
                  <a:srgbClr val="121212"/>
                </a:solidFill>
                <a:effectLst/>
                <a:latin typeface="-apple-system"/>
              </a:rPr>
              <a:t>ReLU</a:t>
            </a:r>
            <a:r>
              <a:rPr lang="zh-CN" altLang="en-US" b="0" i="0" dirty="0">
                <a:solidFill>
                  <a:srgbClr val="121212"/>
                </a:solidFill>
                <a:effectLst/>
                <a:latin typeface="-apple-system"/>
              </a:rPr>
              <a:t>和</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，则整体的正向传播的公式为：</a:t>
            </a:r>
            <a:endParaRPr lang="zh-CN" altLang="en-US" b="0" i="0" dirty="0">
              <a:solidFill>
                <a:srgbClr val="121212"/>
              </a:solidFill>
              <a:effectLst/>
              <a:latin typeface="-apple-system"/>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222" y="4842510"/>
            <a:ext cx="9134475" cy="80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d"/>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2530</Words>
  <Application>WPS 演示</Application>
  <PresentationFormat>宽屏</PresentationFormat>
  <Paragraphs>89</Paragraphs>
  <Slides>18</Slides>
  <Notes>18</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18</vt:i4>
      </vt:variant>
    </vt:vector>
  </HeadingPairs>
  <TitlesOfParts>
    <vt:vector size="42" baseType="lpstr">
      <vt:lpstr>Arial</vt:lpstr>
      <vt:lpstr>方正书宋_GBK</vt:lpstr>
      <vt:lpstr>Wingdings</vt:lpstr>
      <vt:lpstr>Calibri</vt:lpstr>
      <vt:lpstr>等线</vt:lpstr>
      <vt:lpstr>微软雅黑</vt:lpstr>
      <vt:lpstr>汉仪旗黑KW</vt:lpstr>
      <vt:lpstr>Segoe UI</vt:lpstr>
      <vt:lpstr>Segoe UI Light</vt:lpstr>
      <vt:lpstr>Thonburi</vt:lpstr>
      <vt:lpstr>微软雅黑</vt:lpstr>
      <vt:lpstr>-apple-system</vt:lpstr>
      <vt:lpstr>Cambria Math</vt:lpstr>
      <vt:lpstr>Lucida Grande</vt:lpstr>
      <vt:lpstr>等线 Light</vt:lpstr>
      <vt:lpstr>汉仪中等线KW</vt:lpstr>
      <vt:lpstr>Calibri Light</vt:lpstr>
      <vt:lpstr>Helvetica Neue</vt:lpstr>
      <vt:lpstr>微软雅黑</vt:lpstr>
      <vt:lpstr>宋体</vt:lpstr>
      <vt:lpstr>Arial Unicode MS</vt:lpstr>
      <vt:lpstr>汉仪书宋二KW</vt:lpstr>
      <vt:lpstr>Office 主题</vt:lpstr>
      <vt:lpstr>1_OfficePLUS</vt:lpstr>
      <vt:lpstr>基金调研报告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阳 秦</dc:creator>
  <cp:lastModifiedBy>happysheep224</cp:lastModifiedBy>
  <cp:revision>112</cp:revision>
  <dcterms:created xsi:type="dcterms:W3CDTF">2021-01-31T02:03:36Z</dcterms:created>
  <dcterms:modified xsi:type="dcterms:W3CDTF">2021-01-31T02:03:36Z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2019-03-22T06:47:56.0644319Z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f92b241c-97c8-498a-8cd3-16042464c891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2052-2.3.0.3701</vt:lpwstr>
  </property>
</Properties>
</file>